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3"/>
  </p:notesMasterIdLst>
  <p:sldIdLst>
    <p:sldId id="256" r:id="rId3"/>
    <p:sldId id="257" r:id="rId4"/>
    <p:sldId id="258" r:id="rId5"/>
    <p:sldId id="259" r:id="rId6"/>
    <p:sldId id="260" r:id="rId7"/>
    <p:sldId id="303" r:id="rId8"/>
    <p:sldId id="262" r:id="rId9"/>
    <p:sldId id="263" r:id="rId10"/>
    <p:sldId id="312" r:id="rId11"/>
    <p:sldId id="268" r:id="rId12"/>
    <p:sldId id="304" r:id="rId13"/>
    <p:sldId id="287" r:id="rId14"/>
    <p:sldId id="305" r:id="rId15"/>
    <p:sldId id="307" r:id="rId16"/>
    <p:sldId id="306" r:id="rId17"/>
    <p:sldId id="308" r:id="rId18"/>
    <p:sldId id="309" r:id="rId19"/>
    <p:sldId id="310" r:id="rId20"/>
    <p:sldId id="311" r:id="rId21"/>
    <p:sldId id="281" r:id="rId22"/>
  </p:sldIdLst>
  <p:sldSz cx="9144000" cy="5143500" type="screen16x9"/>
  <p:notesSz cx="6858000" cy="9144000"/>
  <p:embeddedFontLst>
    <p:embeddedFont>
      <p:font typeface="Proxima Nova Semibold" charset="0"/>
      <p:regular r:id="rId24"/>
      <p:bold r:id="rId25"/>
      <p:boldItalic r:id="rId26"/>
    </p:embeddedFont>
    <p:embeddedFont>
      <p:font typeface="NanumGothic ExtraBold" charset="-127"/>
      <p:bold r:id="rId27"/>
    </p:embeddedFont>
    <p:embeddedFont>
      <p:font typeface="Abhaya Libre" charset="0"/>
      <p:regular r:id="rId28"/>
      <p:bold r:id="rId29"/>
    </p:embeddedFont>
    <p:embeddedFont>
      <p:font typeface="Algerian" pitchFamily="82" charset="0"/>
      <p:regular r:id="rId30"/>
    </p:embeddedFont>
    <p:embeddedFont>
      <p:font typeface="Raleway" charset="0"/>
      <p:regular r:id="rId31"/>
      <p:bold r:id="rId32"/>
      <p:italic r:id="rId33"/>
      <p:boldItalic r:id="rId34"/>
    </p:embeddedFont>
    <p:embeddedFont>
      <p:font typeface="Calibri" pitchFamily="34" charset="0"/>
      <p:regular r:id="rId35"/>
      <p:bold r:id="rId36"/>
      <p:italic r:id="rId37"/>
      <p:boldItalic r:id="rId38"/>
    </p:embeddedFont>
    <p:embeddedFont>
      <p:font typeface="Nanum Gothic" charset="-127"/>
      <p:regular r:id="rId39"/>
      <p:bold r:id="rId40"/>
    </p:embeddedFont>
    <p:embeddedFont>
      <p:font typeface="Proxima Nova"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BE27DAC-CCEB-44D0-BB7D-AA3DBFC7D4FC}">
  <a:tblStyle styleId="{5BE27DAC-CCEB-44D0-BB7D-AA3DBFC7D4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016017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e08f917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e08f917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e39994066_5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e39994066_5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b0fdfb482_0_1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b0fdfb482_0_1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b0fdfb482_0_1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b0fdfb482_0_1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b0fdfb482_0_1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b0fdfb482_0_1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b0fdfb482_0_1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b0fdfb482_0_1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b0fdfb482_0_1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b0fdfb482_0_1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b0fdfb482_0_1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b0fdfb482_0_1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b0fdfb482_0_1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b0fdfb482_0_1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b0fdfb482_0_1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b0fdfb482_0_1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b0fdfb482_0_1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b0fdfb482_0_1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b01056cd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b01056cd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ae39994066_5_2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ae39994066_5_2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61e6517f4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b61e6517f4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e2cca4da1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ae2cca4da1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b61e6517f4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b61e6517f4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b61e6517f4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b61e6517f4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a29405bd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a29405bd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e08f917ff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e08f917f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e08f917ff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e08f917f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1" name="Google Shape;11;p2"/>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514600" y="536363"/>
            <a:ext cx="4114800" cy="1097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4"/>
          <p:cNvSpPr txBox="1">
            <a:spLocks noGrp="1"/>
          </p:cNvSpPr>
          <p:nvPr>
            <p:ph type="subTitle" idx="1"/>
          </p:nvPr>
        </p:nvSpPr>
        <p:spPr>
          <a:xfrm>
            <a:off x="2514600" y="1769625"/>
            <a:ext cx="4114800" cy="1231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35" name="Google Shape;135;p24"/>
          <p:cNvSpPr txBox="1"/>
          <p:nvPr/>
        </p:nvSpPr>
        <p:spPr>
          <a:xfrm>
            <a:off x="1982175" y="3640425"/>
            <a:ext cx="5179500" cy="572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lang="en" sz="1200">
                <a:solidFill>
                  <a:schemeClr val="dk1"/>
                </a:solidFill>
                <a:uFill>
                  <a:noFill/>
                </a:uFill>
                <a:latin typeface="NanumGothic ExtraBold"/>
                <a:ea typeface="NanumGothic ExtraBold"/>
                <a:cs typeface="NanumGothic ExtraBold"/>
                <a:sym typeface="NanumGothic ExtraBold"/>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Nanum Gothic"/>
                <a:ea typeface="Nanum Gothic"/>
                <a:cs typeface="Nanum Gothic"/>
                <a:sym typeface="Nanum Gothic"/>
              </a:rPr>
              <a:t>, including icons by </a:t>
            </a:r>
            <a:r>
              <a:rPr lang="en" sz="1200">
                <a:solidFill>
                  <a:schemeClr val="dk1"/>
                </a:solidFill>
                <a:uFill>
                  <a:noFill/>
                </a:uFill>
                <a:latin typeface="NanumGothic ExtraBold"/>
                <a:ea typeface="NanumGothic ExtraBold"/>
                <a:cs typeface="NanumGothic ExtraBold"/>
                <a:sym typeface="NanumGothic ExtraBold"/>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Nanum Gothic"/>
                <a:ea typeface="Nanum Gothic"/>
                <a:cs typeface="Nanum Gothic"/>
                <a:sym typeface="Nanum Gothic"/>
              </a:rPr>
              <a:t>, and infographics &amp; images by </a:t>
            </a:r>
            <a:r>
              <a:rPr lang="en" sz="1200">
                <a:solidFill>
                  <a:schemeClr val="dk1"/>
                </a:solidFill>
                <a:uFill>
                  <a:noFill/>
                </a:uFill>
                <a:latin typeface="NanumGothic ExtraBold"/>
                <a:ea typeface="NanumGothic ExtraBold"/>
                <a:cs typeface="NanumGothic ExtraBold"/>
                <a:sym typeface="NanumGothic ExtraBold"/>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a:solidFill>
                  <a:schemeClr val="dk1"/>
                </a:solidFill>
                <a:latin typeface="Nanum Gothic"/>
                <a:ea typeface="Nanum Gothic"/>
                <a:cs typeface="Nanum Gothic"/>
                <a:sym typeface="Nanum Gothic"/>
              </a:rPr>
              <a:t> </a:t>
            </a:r>
            <a:endParaRPr sz="1200">
              <a:solidFill>
                <a:schemeClr val="dk1"/>
              </a:solidFill>
              <a:latin typeface="Nanum Gothic"/>
              <a:ea typeface="Nanum Gothic"/>
              <a:cs typeface="Nanum Gothic"/>
              <a:sym typeface="Nanum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176325" y="538297"/>
            <a:ext cx="3542100" cy="9144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 name="Google Shape;15;p3"/>
          <p:cNvSpPr txBox="1">
            <a:spLocks noGrp="1"/>
          </p:cNvSpPr>
          <p:nvPr>
            <p:ph type="subTitle" idx="1"/>
          </p:nvPr>
        </p:nvSpPr>
        <p:spPr>
          <a:xfrm>
            <a:off x="713275" y="1452698"/>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3"/>
          <p:cNvSpPr txBox="1">
            <a:spLocks noGrp="1"/>
          </p:cNvSpPr>
          <p:nvPr>
            <p:ph type="title" idx="2" hasCustomPrompt="1"/>
          </p:nvPr>
        </p:nvSpPr>
        <p:spPr>
          <a:xfrm>
            <a:off x="713225" y="538286"/>
            <a:ext cx="1463100" cy="914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20000" y="1072825"/>
            <a:ext cx="7704000" cy="35304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AutoNum type="arabicPeriod"/>
              <a:defRPr sz="11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8"/>
          <p:cNvSpPr txBox="1">
            <a:spLocks noGrp="1"/>
          </p:cNvSpPr>
          <p:nvPr>
            <p:ph type="title"/>
          </p:nvPr>
        </p:nvSpPr>
        <p:spPr>
          <a:xfrm>
            <a:off x="2131650" y="1588150"/>
            <a:ext cx="4880700" cy="20118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7500">
                <a:solidFill>
                  <a:schemeClr val="dk2"/>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713279" y="773248"/>
            <a:ext cx="2926200" cy="6402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solidFill>
                  <a:schemeClr val="dk2"/>
                </a:solidFill>
              </a:defRPr>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37" name="Google Shape;37;p9"/>
          <p:cNvSpPr txBox="1">
            <a:spLocks noGrp="1"/>
          </p:cNvSpPr>
          <p:nvPr>
            <p:ph type="subTitle" idx="1"/>
          </p:nvPr>
        </p:nvSpPr>
        <p:spPr>
          <a:xfrm>
            <a:off x="713275" y="1565846"/>
            <a:ext cx="4297800" cy="1005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solidFill>
                  <a:schemeClr val="dk2"/>
                </a:solidFill>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46"/>
        <p:cNvGrpSpPr/>
        <p:nvPr/>
      </p:nvGrpSpPr>
      <p:grpSpPr>
        <a:xfrm>
          <a:off x="0" y="0"/>
          <a:ext cx="0" cy="0"/>
          <a:chOff x="0" y="0"/>
          <a:chExt cx="0" cy="0"/>
        </a:xfrm>
      </p:grpSpPr>
      <p:sp>
        <p:nvSpPr>
          <p:cNvPr id="47" name="Google Shape;47;p13"/>
          <p:cNvSpPr txBox="1">
            <a:spLocks noGrp="1"/>
          </p:cNvSpPr>
          <p:nvPr>
            <p:ph type="subTitle" idx="1"/>
          </p:nvPr>
        </p:nvSpPr>
        <p:spPr>
          <a:xfrm>
            <a:off x="720000" y="1282550"/>
            <a:ext cx="3446700" cy="283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595959"/>
              </a:buClr>
              <a:buSzPts val="10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48" name="Google Shape;48;p13"/>
          <p:cNvSpPr txBox="1">
            <a:spLocks noGrp="1"/>
          </p:cNvSpPr>
          <p:nvPr>
            <p:ph type="title"/>
          </p:nvPr>
        </p:nvSpPr>
        <p:spPr>
          <a:xfrm>
            <a:off x="720000" y="395625"/>
            <a:ext cx="3852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4"/>
          <p:cNvSpPr txBox="1">
            <a:spLocks noGrp="1"/>
          </p:cNvSpPr>
          <p:nvPr>
            <p:ph type="subTitle" idx="1"/>
          </p:nvPr>
        </p:nvSpPr>
        <p:spPr>
          <a:xfrm>
            <a:off x="48196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1" name="Google Shape;51;p14"/>
          <p:cNvSpPr txBox="1">
            <a:spLocks noGrp="1"/>
          </p:cNvSpPr>
          <p:nvPr>
            <p:ph type="subTitle" idx="2"/>
          </p:nvPr>
        </p:nvSpPr>
        <p:spPr>
          <a:xfrm>
            <a:off x="48196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2" name="Google Shape;52;p14"/>
          <p:cNvSpPr txBox="1">
            <a:spLocks noGrp="1"/>
          </p:cNvSpPr>
          <p:nvPr>
            <p:ph type="title" hasCustomPrompt="1"/>
          </p:nvPr>
        </p:nvSpPr>
        <p:spPr>
          <a:xfrm>
            <a:off x="52760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 name="Google Shape;53;p14"/>
          <p:cNvSpPr txBox="1">
            <a:spLocks noGrp="1"/>
          </p:cNvSpPr>
          <p:nvPr>
            <p:ph type="subTitle" idx="3"/>
          </p:nvPr>
        </p:nvSpPr>
        <p:spPr>
          <a:xfrm>
            <a:off x="68694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4" name="Google Shape;54;p14"/>
          <p:cNvSpPr txBox="1">
            <a:spLocks noGrp="1"/>
          </p:cNvSpPr>
          <p:nvPr>
            <p:ph type="subTitle" idx="4"/>
          </p:nvPr>
        </p:nvSpPr>
        <p:spPr>
          <a:xfrm>
            <a:off x="68694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5" name="Google Shape;55;p14"/>
          <p:cNvSpPr txBox="1">
            <a:spLocks noGrp="1"/>
          </p:cNvSpPr>
          <p:nvPr>
            <p:ph type="title" idx="5" hasCustomPrompt="1"/>
          </p:nvPr>
        </p:nvSpPr>
        <p:spPr>
          <a:xfrm>
            <a:off x="73258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4"/>
          <p:cNvSpPr txBox="1">
            <a:spLocks noGrp="1"/>
          </p:cNvSpPr>
          <p:nvPr>
            <p:ph type="subTitle" idx="6"/>
          </p:nvPr>
        </p:nvSpPr>
        <p:spPr>
          <a:xfrm>
            <a:off x="7200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7" name="Google Shape;57;p14"/>
          <p:cNvSpPr txBox="1">
            <a:spLocks noGrp="1"/>
          </p:cNvSpPr>
          <p:nvPr>
            <p:ph type="subTitle" idx="7"/>
          </p:nvPr>
        </p:nvSpPr>
        <p:spPr>
          <a:xfrm>
            <a:off x="7200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8" name="Google Shape;58;p14"/>
          <p:cNvSpPr txBox="1">
            <a:spLocks noGrp="1"/>
          </p:cNvSpPr>
          <p:nvPr>
            <p:ph type="title" idx="8" hasCustomPrompt="1"/>
          </p:nvPr>
        </p:nvSpPr>
        <p:spPr>
          <a:xfrm>
            <a:off x="11764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4"/>
          <p:cNvSpPr txBox="1">
            <a:spLocks noGrp="1"/>
          </p:cNvSpPr>
          <p:nvPr>
            <p:ph type="subTitle" idx="9"/>
          </p:nvPr>
        </p:nvSpPr>
        <p:spPr>
          <a:xfrm>
            <a:off x="27698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0" name="Google Shape;60;p14"/>
          <p:cNvSpPr txBox="1">
            <a:spLocks noGrp="1"/>
          </p:cNvSpPr>
          <p:nvPr>
            <p:ph type="subTitle" idx="13"/>
          </p:nvPr>
        </p:nvSpPr>
        <p:spPr>
          <a:xfrm>
            <a:off x="27698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1" name="Google Shape;61;p14"/>
          <p:cNvSpPr txBox="1">
            <a:spLocks noGrp="1"/>
          </p:cNvSpPr>
          <p:nvPr>
            <p:ph type="title" idx="14" hasCustomPrompt="1"/>
          </p:nvPr>
        </p:nvSpPr>
        <p:spPr>
          <a:xfrm>
            <a:off x="32262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4"/>
          <p:cNvSpPr txBox="1">
            <a:spLocks noGrp="1"/>
          </p:cNvSpPr>
          <p:nvPr>
            <p:ph type="title" idx="15"/>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9350"/>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Abhaya Libre"/>
              <a:buNone/>
              <a:defRPr sz="3000" b="1">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20000" y="1152475"/>
            <a:ext cx="7704000" cy="34527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8" r:id="rId7"/>
    <p:sldLayoutId id="2147483659" r:id="rId8"/>
    <p:sldLayoutId id="2147483660"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9" name="Google Shape;139;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6" name="Google Shape;146;p28"/>
          <p:cNvSpPr txBox="1">
            <a:spLocks noGrp="1"/>
          </p:cNvSpPr>
          <p:nvPr>
            <p:ph type="ctrTitle"/>
          </p:nvPr>
        </p:nvSpPr>
        <p:spPr>
          <a:xfrm>
            <a:off x="228600" y="243315"/>
            <a:ext cx="8534400" cy="35476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400" dirty="0" smtClean="0">
                <a:solidFill>
                  <a:srgbClr val="FFFF00"/>
                </a:solidFill>
              </a:rPr>
              <a:t>A Project On  </a:t>
            </a:r>
            <a:r>
              <a:rPr lang="en" sz="4400" dirty="0" smtClean="0">
                <a:solidFill>
                  <a:schemeClr val="dk2"/>
                </a:solidFill>
              </a:rPr>
              <a:t/>
            </a:r>
            <a:br>
              <a:rPr lang="en" sz="4400" dirty="0" smtClean="0">
                <a:solidFill>
                  <a:schemeClr val="dk2"/>
                </a:solidFill>
              </a:rPr>
            </a:br>
            <a:r>
              <a:rPr lang="en" sz="6000" dirty="0" smtClean="0"/>
              <a:t>Lakeshore Online Hotel Management System</a:t>
            </a:r>
            <a:endParaRPr sz="1400" dirty="0">
              <a:solidFill>
                <a:schemeClr val="dk2"/>
              </a:solidFill>
            </a:endParaRPr>
          </a:p>
        </p:txBody>
      </p:sp>
      <p:sp>
        <p:nvSpPr>
          <p:cNvPr id="147" name="Google Shape;147;p28"/>
          <p:cNvSpPr txBox="1">
            <a:spLocks noGrp="1"/>
          </p:cNvSpPr>
          <p:nvPr>
            <p:ph type="ctrTitle"/>
          </p:nvPr>
        </p:nvSpPr>
        <p:spPr>
          <a:xfrm>
            <a:off x="3279757" y="3181350"/>
            <a:ext cx="18288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b="0" dirty="0">
                <a:solidFill>
                  <a:schemeClr val="dk2"/>
                </a:solidFill>
              </a:rPr>
              <a:t>· SINCE </a:t>
            </a:r>
            <a:r>
              <a:rPr lang="en" sz="1600" b="0" dirty="0" smtClean="0"/>
              <a:t>2022</a:t>
            </a:r>
            <a:r>
              <a:rPr lang="en" sz="1600" b="0" dirty="0" smtClean="0">
                <a:solidFill>
                  <a:schemeClr val="dk2"/>
                </a:solidFill>
              </a:rPr>
              <a:t>·</a:t>
            </a:r>
            <a:endParaRPr sz="1600" b="0" dirty="0">
              <a:solidFill>
                <a:schemeClr val="dk2"/>
              </a:solidFill>
            </a:endParaRPr>
          </a:p>
        </p:txBody>
      </p:sp>
      <p:sp>
        <p:nvSpPr>
          <p:cNvPr id="148" name="Google Shape;148;p28"/>
          <p:cNvSpPr txBox="1">
            <a:spLocks noGrp="1"/>
          </p:cNvSpPr>
          <p:nvPr>
            <p:ph type="ctrTitle"/>
          </p:nvPr>
        </p:nvSpPr>
        <p:spPr>
          <a:xfrm>
            <a:off x="6450900" y="161415"/>
            <a:ext cx="1978025" cy="163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solidFill>
                  <a:schemeClr val="dk2"/>
                </a:solidFill>
              </a:rPr>
              <a:t>HOTEL </a:t>
            </a:r>
            <a:r>
              <a:rPr lang="en" sz="800" dirty="0"/>
              <a:t> </a:t>
            </a:r>
            <a:r>
              <a:rPr lang="en" sz="800" dirty="0" smtClean="0"/>
              <a:t>LAKECHORE</a:t>
            </a:r>
            <a:endParaRPr sz="800" dirty="0">
              <a:solidFill>
                <a:schemeClr val="dk2"/>
              </a:solidFill>
            </a:endParaRPr>
          </a:p>
        </p:txBody>
      </p:sp>
      <p:cxnSp>
        <p:nvCxnSpPr>
          <p:cNvPr id="149" name="Google Shape;149;p28"/>
          <p:cNvCxnSpPr>
            <a:stCxn id="148" idx="1"/>
          </p:cNvCxnSpPr>
          <p:nvPr/>
        </p:nvCxnSpPr>
        <p:spPr>
          <a:xfrm flipH="1" flipV="1">
            <a:off x="74402" y="232365"/>
            <a:ext cx="6376498" cy="10950"/>
          </a:xfrm>
          <a:prstGeom prst="straightConnector1">
            <a:avLst/>
          </a:prstGeom>
          <a:noFill/>
          <a:ln w="9525" cap="flat" cmpd="sng">
            <a:solidFill>
              <a:schemeClr val="dk2"/>
            </a:solidFill>
            <a:prstDash val="solid"/>
            <a:round/>
            <a:headEnd type="none" w="med" len="med"/>
            <a:tailEnd type="none" w="med" len="med"/>
          </a:ln>
        </p:spPr>
      </p:cxnSp>
      <p:cxnSp>
        <p:nvCxnSpPr>
          <p:cNvPr id="151" name="Google Shape;151;p28"/>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5"/>
        <p:cNvGrpSpPr/>
        <p:nvPr/>
      </p:nvGrpSpPr>
      <p:grpSpPr>
        <a:xfrm>
          <a:off x="0" y="0"/>
          <a:ext cx="0" cy="0"/>
          <a:chOff x="0" y="0"/>
          <a:chExt cx="0" cy="0"/>
        </a:xfrm>
      </p:grpSpPr>
      <p:sp>
        <p:nvSpPr>
          <p:cNvPr id="396" name="Google Shape;396;p40"/>
          <p:cNvSpPr txBox="1">
            <a:spLocks noGrp="1"/>
          </p:cNvSpPr>
          <p:nvPr>
            <p:ph type="title"/>
          </p:nvPr>
        </p:nvSpPr>
        <p:spPr>
          <a:xfrm>
            <a:off x="609600" y="269101"/>
            <a:ext cx="6781800" cy="1235849"/>
          </a:xfrm>
          <a:prstGeom prst="rect">
            <a:avLst/>
          </a:prstGeom>
        </p:spPr>
        <p:txBody>
          <a:bodyPr spcFirstLastPara="1" wrap="square" lIns="0" tIns="0" rIns="0" bIns="0" anchor="ctr" anchorCtr="0">
            <a:noAutofit/>
          </a:bodyPr>
          <a:lstStyle/>
          <a:p>
            <a:pPr lvl="0"/>
            <a:r>
              <a:rPr lang="en-US" sz="4400" dirty="0"/>
              <a:t>Implementations Details</a:t>
            </a:r>
            <a:endParaRPr sz="4400" dirty="0"/>
          </a:p>
        </p:txBody>
      </p:sp>
      <p:sp>
        <p:nvSpPr>
          <p:cNvPr id="397" name="Google Shape;397;p40"/>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2"/>
                </a:solidFill>
              </a:rPr>
              <a:t>HOTEL CHAIN</a:t>
            </a:r>
            <a:endParaRPr sz="800">
              <a:solidFill>
                <a:schemeClr val="dk2"/>
              </a:solidFill>
            </a:endParaRPr>
          </a:p>
        </p:txBody>
      </p:sp>
      <p:cxnSp>
        <p:nvCxnSpPr>
          <p:cNvPr id="398" name="Google Shape;398;p40"/>
          <p:cNvCxnSpPr>
            <a:stCxn id="397"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400" name="Google Shape;400;p40"/>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7" name="Google Shape;976;p59"/>
          <p:cNvSpPr txBox="1">
            <a:spLocks/>
          </p:cNvSpPr>
          <p:nvPr/>
        </p:nvSpPr>
        <p:spPr>
          <a:xfrm>
            <a:off x="-457200" y="895350"/>
            <a:ext cx="5029199" cy="95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1pPr>
            <a:lvl2pPr marL="914400" marR="0" lvl="1"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2pPr>
            <a:lvl3pPr marL="1371600" marR="0" lvl="2"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3pPr>
            <a:lvl4pPr marL="1828800" marR="0" lvl="3"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4pPr>
            <a:lvl5pPr marL="2286000" marR="0" lvl="4"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5pPr>
            <a:lvl6pPr marL="2743200" marR="0" lvl="5"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6pPr>
            <a:lvl7pPr marL="3200400" marR="0" lvl="6"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7pPr>
            <a:lvl8pPr marL="3657600" marR="0" lvl="7"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8pPr>
            <a:lvl9pPr marL="4114800" marR="0" lvl="8" indent="-330200" algn="l" rtl="0">
              <a:lnSpc>
                <a:spcPct val="115000"/>
              </a:lnSpc>
              <a:spcBef>
                <a:spcPts val="1600"/>
              </a:spcBef>
              <a:spcAft>
                <a:spcPts val="160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9pPr>
          </a:lstStyle>
          <a:p>
            <a:pPr marL="584200" lvl="1" indent="0">
              <a:buNone/>
            </a:pPr>
            <a:r>
              <a:rPr lang="en-US" sz="2400" b="1" i="1" dirty="0">
                <a:solidFill>
                  <a:srgbClr val="FFFF00"/>
                </a:solidFill>
              </a:rPr>
              <a:t>Front-End </a:t>
            </a:r>
            <a:r>
              <a:rPr lang="en-US" sz="2400" b="1" i="1" dirty="0" smtClean="0">
                <a:solidFill>
                  <a:srgbClr val="FFFF00"/>
                </a:solidFill>
              </a:rPr>
              <a:t> Implementations</a:t>
            </a:r>
            <a:endParaRPr lang="en-US" sz="2400" b="1" i="1" dirty="0">
              <a:solidFill>
                <a:srgbClr val="FFFF00"/>
              </a:solidFill>
            </a:endParaRPr>
          </a:p>
        </p:txBody>
      </p:sp>
      <p:sp>
        <p:nvSpPr>
          <p:cNvPr id="8" name="Google Shape;976;p59"/>
          <p:cNvSpPr txBox="1">
            <a:spLocks/>
          </p:cNvSpPr>
          <p:nvPr/>
        </p:nvSpPr>
        <p:spPr>
          <a:xfrm>
            <a:off x="4393162" y="895350"/>
            <a:ext cx="5029199" cy="95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1pPr>
            <a:lvl2pPr marL="914400" marR="0" lvl="1"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2pPr>
            <a:lvl3pPr marL="1371600" marR="0" lvl="2"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3pPr>
            <a:lvl4pPr marL="1828800" marR="0" lvl="3"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4pPr>
            <a:lvl5pPr marL="2286000" marR="0" lvl="4"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5pPr>
            <a:lvl6pPr marL="2743200" marR="0" lvl="5"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6pPr>
            <a:lvl7pPr marL="3200400" marR="0" lvl="6"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7pPr>
            <a:lvl8pPr marL="3657600" marR="0" lvl="7" indent="-330200" algn="l" rtl="0">
              <a:lnSpc>
                <a:spcPct val="115000"/>
              </a:lnSpc>
              <a:spcBef>
                <a:spcPts val="1600"/>
              </a:spcBef>
              <a:spcAft>
                <a:spcPts val="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8pPr>
            <a:lvl9pPr marL="4114800" marR="0" lvl="8" indent="-330200" algn="l" rtl="0">
              <a:lnSpc>
                <a:spcPct val="115000"/>
              </a:lnSpc>
              <a:spcBef>
                <a:spcPts val="1600"/>
              </a:spcBef>
              <a:spcAft>
                <a:spcPts val="1600"/>
              </a:spcAft>
              <a:buClr>
                <a:schemeClr val="dk1"/>
              </a:buClr>
              <a:buSzPts val="1600"/>
              <a:buFont typeface="Nanum Gothic"/>
              <a:buChar char="■"/>
              <a:defRPr sz="1600" b="0" i="0" u="none" strike="noStrike" cap="none">
                <a:solidFill>
                  <a:schemeClr val="dk1"/>
                </a:solidFill>
                <a:latin typeface="Nanum Gothic"/>
                <a:ea typeface="Nanum Gothic"/>
                <a:cs typeface="Nanum Gothic"/>
                <a:sym typeface="Nanum Gothic"/>
              </a:defRPr>
            </a:lvl9pPr>
          </a:lstStyle>
          <a:p>
            <a:pPr marL="584200" lvl="1" indent="0">
              <a:buNone/>
            </a:pPr>
            <a:r>
              <a:rPr lang="en-US" sz="2400" b="1" i="1" dirty="0" smtClean="0">
                <a:solidFill>
                  <a:srgbClr val="FFFF00"/>
                </a:solidFill>
              </a:rPr>
              <a:t>Back-End  Implementations</a:t>
            </a:r>
            <a:endParaRPr lang="en-US" sz="2400" b="1" i="1" dirty="0">
              <a:solidFill>
                <a:srgbClr val="FFFF00"/>
              </a:solidFill>
            </a:endParaRPr>
          </a:p>
        </p:txBody>
      </p:sp>
      <p:sp>
        <p:nvSpPr>
          <p:cNvPr id="9" name="Google Shape;396;p40"/>
          <p:cNvSpPr txBox="1">
            <a:spLocks/>
          </p:cNvSpPr>
          <p:nvPr/>
        </p:nvSpPr>
        <p:spPr>
          <a:xfrm>
            <a:off x="152400" y="1843506"/>
            <a:ext cx="3154264" cy="2819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Abhaya Libre"/>
              <a:buNone/>
              <a:defRPr sz="7500" b="1" i="0" u="none" strike="noStrike" cap="none">
                <a:solidFill>
                  <a:schemeClr val="dk2"/>
                </a:solidFill>
                <a:latin typeface="Abhaya Libre"/>
                <a:ea typeface="Abhaya Libre"/>
                <a:cs typeface="Abhaya Libre"/>
                <a:sym typeface="Abhaya Libre"/>
              </a:defRPr>
            </a:lvl1pPr>
            <a:lvl2pPr marR="0" lvl="1"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2pPr>
            <a:lvl3pPr marR="0" lvl="2"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3pPr>
            <a:lvl4pPr marR="0" lvl="3"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4pPr>
            <a:lvl5pPr marR="0" lvl="4"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5pPr>
            <a:lvl6pPr marR="0" lvl="5"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6pPr>
            <a:lvl7pPr marR="0" lvl="6"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7pPr>
            <a:lvl8pPr marR="0" lvl="7"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8pPr>
            <a:lvl9pPr marR="0" lvl="8"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9pPr>
          </a:lstStyle>
          <a:p>
            <a:pPr algn="just"/>
            <a:r>
              <a:rPr lang="en-US" sz="3600" dirty="0" smtClean="0"/>
              <a:t>1.HTML</a:t>
            </a:r>
          </a:p>
          <a:p>
            <a:pPr algn="just"/>
            <a:r>
              <a:rPr lang="en-US" sz="3600" dirty="0" smtClean="0"/>
              <a:t>2.CSS</a:t>
            </a:r>
          </a:p>
          <a:p>
            <a:pPr algn="just"/>
            <a:r>
              <a:rPr lang="en-US" sz="3600" dirty="0" smtClean="0"/>
              <a:t>3.JAVASCRIPT</a:t>
            </a:r>
          </a:p>
          <a:p>
            <a:pPr algn="just"/>
            <a:r>
              <a:rPr lang="en-US" sz="3600" dirty="0" smtClean="0"/>
              <a:t>4.JQUERY</a:t>
            </a:r>
          </a:p>
          <a:p>
            <a:pPr algn="just"/>
            <a:r>
              <a:rPr lang="en-US" sz="3600" dirty="0" smtClean="0"/>
              <a:t>5.BOOTSTRAP</a:t>
            </a:r>
          </a:p>
          <a:p>
            <a:pPr algn="just"/>
            <a:r>
              <a:rPr lang="en-US" sz="3600" dirty="0" smtClean="0"/>
              <a:t>6.GITHUB</a:t>
            </a:r>
            <a:endParaRPr lang="en-US" sz="3600" dirty="0"/>
          </a:p>
        </p:txBody>
      </p:sp>
      <p:sp>
        <p:nvSpPr>
          <p:cNvPr id="11" name="Google Shape;396;p40"/>
          <p:cNvSpPr txBox="1">
            <a:spLocks/>
          </p:cNvSpPr>
          <p:nvPr/>
        </p:nvSpPr>
        <p:spPr>
          <a:xfrm>
            <a:off x="5029200" y="1733550"/>
            <a:ext cx="2773264" cy="24526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Abhaya Libre"/>
              <a:buNone/>
              <a:defRPr sz="7500" b="1" i="0" u="none" strike="noStrike" cap="none">
                <a:solidFill>
                  <a:schemeClr val="dk2"/>
                </a:solidFill>
                <a:latin typeface="Abhaya Libre"/>
                <a:ea typeface="Abhaya Libre"/>
                <a:cs typeface="Abhaya Libre"/>
                <a:sym typeface="Abhaya Libre"/>
              </a:defRPr>
            </a:lvl1pPr>
            <a:lvl2pPr marR="0" lvl="1"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2pPr>
            <a:lvl3pPr marR="0" lvl="2"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3pPr>
            <a:lvl4pPr marR="0" lvl="3"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4pPr>
            <a:lvl5pPr marR="0" lvl="4"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5pPr>
            <a:lvl6pPr marR="0" lvl="5"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6pPr>
            <a:lvl7pPr marR="0" lvl="6"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7pPr>
            <a:lvl8pPr marR="0" lvl="7"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8pPr>
            <a:lvl9pPr marR="0" lvl="8" algn="ctr" rtl="0">
              <a:lnSpc>
                <a:spcPct val="100000"/>
              </a:lnSpc>
              <a:spcBef>
                <a:spcPts val="0"/>
              </a:spcBef>
              <a:spcAft>
                <a:spcPts val="0"/>
              </a:spcAft>
              <a:buClr>
                <a:schemeClr val="dk1"/>
              </a:buClr>
              <a:buSzPts val="4800"/>
              <a:buFont typeface="Abhaya Libre"/>
              <a:buNone/>
              <a:defRPr sz="4800" b="0" i="0" u="none" strike="noStrike" cap="none">
                <a:solidFill>
                  <a:schemeClr val="dk1"/>
                </a:solidFill>
                <a:latin typeface="Abhaya Libre"/>
                <a:ea typeface="Abhaya Libre"/>
                <a:cs typeface="Abhaya Libre"/>
                <a:sym typeface="Abhaya Libre"/>
              </a:defRPr>
            </a:lvl9pPr>
          </a:lstStyle>
          <a:p>
            <a:pPr algn="just"/>
            <a:r>
              <a:rPr lang="en-US" sz="3600" dirty="0" smtClean="0"/>
              <a:t>1.PHP</a:t>
            </a:r>
          </a:p>
          <a:p>
            <a:pPr algn="just"/>
            <a:r>
              <a:rPr lang="en-US" sz="3600" dirty="0" smtClean="0"/>
              <a:t>2.XAMPP</a:t>
            </a:r>
          </a:p>
          <a:p>
            <a:pPr algn="just"/>
            <a:r>
              <a:rPr lang="en-US" sz="3600" dirty="0" smtClean="0"/>
              <a:t>3.MYSQL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4"/>
        <p:cNvGrpSpPr/>
        <p:nvPr/>
      </p:nvGrpSpPr>
      <p:grpSpPr>
        <a:xfrm>
          <a:off x="0" y="0"/>
          <a:ext cx="0" cy="0"/>
          <a:chOff x="0" y="0"/>
          <a:chExt cx="0" cy="0"/>
        </a:xfrm>
      </p:grpSpPr>
      <p:sp>
        <p:nvSpPr>
          <p:cNvPr id="975" name="Google Shape;975;p59"/>
          <p:cNvSpPr txBox="1">
            <a:spLocks noGrp="1"/>
          </p:cNvSpPr>
          <p:nvPr>
            <p:ph type="body" idx="4294967295"/>
          </p:nvPr>
        </p:nvSpPr>
        <p:spPr>
          <a:xfrm>
            <a:off x="1981200" y="209550"/>
            <a:ext cx="41910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smtClean="0">
                <a:solidFill>
                  <a:srgbClr val="FFFFFF"/>
                </a:solidFill>
                <a:latin typeface="Algerian" pitchFamily="82" charset="0"/>
                <a:ea typeface="Arial"/>
                <a:cs typeface="Arial"/>
                <a:sym typeface="Arial"/>
              </a:rPr>
              <a:t>LIMITATIONS</a:t>
            </a:r>
            <a:endParaRPr sz="2000" b="1" dirty="0">
              <a:solidFill>
                <a:srgbClr val="435D74"/>
              </a:solidFill>
              <a:latin typeface="Algerian" pitchFamily="82" charset="0"/>
              <a:ea typeface="Arial"/>
              <a:cs typeface="Arial"/>
              <a:sym typeface="Arial"/>
            </a:endParaRPr>
          </a:p>
        </p:txBody>
      </p:sp>
      <p:sp>
        <p:nvSpPr>
          <p:cNvPr id="3" name="Google Shape;975;p59"/>
          <p:cNvSpPr txBox="1">
            <a:spLocks/>
          </p:cNvSpPr>
          <p:nvPr/>
        </p:nvSpPr>
        <p:spPr>
          <a:xfrm>
            <a:off x="152400" y="819150"/>
            <a:ext cx="8991600" cy="37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r>
              <a:rPr lang="en-US" sz="1600" b="1" dirty="0">
                <a:solidFill>
                  <a:schemeClr val="accent5">
                    <a:lumMod val="60000"/>
                    <a:lumOff val="40000"/>
                  </a:schemeClr>
                </a:solidFill>
                <a:latin typeface="Times New Roman" pitchFamily="18" charset="0"/>
                <a:cs typeface="Times New Roman" pitchFamily="18" charset="0"/>
              </a:rPr>
              <a:t>A Lakeshore online hotel management system is a very big project which may be updated day by day. In Future by developing new feature it’s may need add new section .Every project has its limitations, and my project also has some limitations given in below</a:t>
            </a:r>
            <a:r>
              <a:rPr lang="bn-BD" sz="1600" b="1" dirty="0">
                <a:solidFill>
                  <a:schemeClr val="accent5">
                    <a:lumMod val="60000"/>
                    <a:lumOff val="40000"/>
                  </a:schemeClr>
                </a:solidFill>
                <a:latin typeface="Times New Roman" pitchFamily="18" charset="0"/>
              </a:rPr>
              <a:t>:</a:t>
            </a:r>
            <a:endParaRPr lang="en-US" sz="1600" b="1" dirty="0">
              <a:solidFill>
                <a:schemeClr val="accent5">
                  <a:lumMod val="60000"/>
                  <a:lumOff val="40000"/>
                </a:schemeClr>
              </a:solidFill>
              <a:latin typeface="Times New Roman" pitchFamily="18" charset="0"/>
              <a:cs typeface="Times New Roman" pitchFamily="18" charset="0"/>
            </a:endParaRPr>
          </a:p>
          <a:p>
            <a:r>
              <a:rPr lang="en-US" sz="1600" b="1" dirty="0">
                <a:solidFill>
                  <a:schemeClr val="accent5">
                    <a:lumMod val="60000"/>
                    <a:lumOff val="40000"/>
                  </a:schemeClr>
                </a:solidFill>
                <a:latin typeface="Times New Roman" pitchFamily="18" charset="0"/>
                <a:cs typeface="Times New Roman" pitchFamily="18" charset="0"/>
              </a:rPr>
              <a:t> </a:t>
            </a:r>
          </a:p>
          <a:p>
            <a:pPr lvl="0"/>
            <a:r>
              <a:rPr lang="en-US" sz="1600" b="1" dirty="0">
                <a:solidFill>
                  <a:schemeClr val="accent5">
                    <a:lumMod val="60000"/>
                    <a:lumOff val="40000"/>
                  </a:schemeClr>
                </a:solidFill>
                <a:latin typeface="Times New Roman" pitchFamily="18" charset="0"/>
                <a:cs typeface="Times New Roman" pitchFamily="18" charset="0"/>
              </a:rPr>
              <a:t>Not connected to live server</a:t>
            </a:r>
            <a:r>
              <a:rPr lang="bn-BD" sz="1600" b="1" dirty="0">
                <a:solidFill>
                  <a:schemeClr val="accent5">
                    <a:lumMod val="60000"/>
                    <a:lumOff val="40000"/>
                  </a:schemeClr>
                </a:solidFill>
                <a:latin typeface="Times New Roman" pitchFamily="18" charset="0"/>
              </a:rPr>
              <a:t>. Now without domain hosting it’s can not open </a:t>
            </a:r>
            <a:r>
              <a:rPr lang="bn-BD" sz="1600" b="1" dirty="0" smtClean="0">
                <a:solidFill>
                  <a:schemeClr val="accent5">
                    <a:lumMod val="60000"/>
                    <a:lumOff val="40000"/>
                  </a:schemeClr>
                </a:solidFill>
                <a:latin typeface="Times New Roman" pitchFamily="18" charset="0"/>
              </a:rPr>
              <a:t>with </a:t>
            </a:r>
            <a:r>
              <a:rPr lang="bn-BD" sz="1600" b="1" dirty="0">
                <a:solidFill>
                  <a:schemeClr val="accent5">
                    <a:lumMod val="60000"/>
                    <a:lumOff val="40000"/>
                  </a:schemeClr>
                </a:solidFill>
                <a:latin typeface="Times New Roman" pitchFamily="18" charset="0"/>
              </a:rPr>
              <a:t>online server.</a:t>
            </a:r>
            <a:endParaRPr lang="en-US" sz="1600" b="1" dirty="0">
              <a:solidFill>
                <a:schemeClr val="accent5">
                  <a:lumMod val="60000"/>
                  <a:lumOff val="40000"/>
                </a:schemeClr>
              </a:solidFill>
              <a:latin typeface="Times New Roman" pitchFamily="18" charset="0"/>
              <a:cs typeface="Times New Roman" pitchFamily="18" charset="0"/>
            </a:endParaRPr>
          </a:p>
          <a:p>
            <a:pPr lvl="0"/>
            <a:r>
              <a:rPr lang="en-US" sz="1600" b="1" dirty="0">
                <a:solidFill>
                  <a:schemeClr val="accent5">
                    <a:lumMod val="60000"/>
                    <a:lumOff val="40000"/>
                  </a:schemeClr>
                </a:solidFill>
                <a:latin typeface="Times New Roman" pitchFamily="18" charset="0"/>
                <a:cs typeface="Times New Roman" pitchFamily="18" charset="0"/>
              </a:rPr>
              <a:t>Cash</a:t>
            </a:r>
            <a:r>
              <a:rPr lang="bn-BD" sz="1600" b="1" dirty="0">
                <a:solidFill>
                  <a:schemeClr val="accent5">
                    <a:lumMod val="60000"/>
                    <a:lumOff val="40000"/>
                  </a:schemeClr>
                </a:solidFill>
                <a:latin typeface="Times New Roman" pitchFamily="18" charset="0"/>
              </a:rPr>
              <a:t> </a:t>
            </a:r>
            <a:r>
              <a:rPr lang="en-US" sz="1600" b="1" dirty="0">
                <a:solidFill>
                  <a:schemeClr val="accent5">
                    <a:lumMod val="60000"/>
                    <a:lumOff val="40000"/>
                  </a:schemeClr>
                </a:solidFill>
                <a:latin typeface="Times New Roman" pitchFamily="18" charset="0"/>
                <a:cs typeface="Times New Roman" pitchFamily="18" charset="0"/>
              </a:rPr>
              <a:t>on delivery. Online Payment system like ATM card, Visa Card, Master Card, Rocket or </a:t>
            </a:r>
            <a:r>
              <a:rPr lang="en-US" sz="1600" b="1" dirty="0" err="1">
                <a:solidFill>
                  <a:schemeClr val="accent5">
                    <a:lumMod val="60000"/>
                    <a:lumOff val="40000"/>
                  </a:schemeClr>
                </a:solidFill>
                <a:latin typeface="Times New Roman" pitchFamily="18" charset="0"/>
                <a:cs typeface="Times New Roman" pitchFamily="18" charset="0"/>
              </a:rPr>
              <a:t>Bkash</a:t>
            </a:r>
            <a:r>
              <a:rPr lang="en-US" sz="1600" b="1" dirty="0">
                <a:solidFill>
                  <a:schemeClr val="accent5">
                    <a:lumMod val="60000"/>
                    <a:lumOff val="40000"/>
                  </a:schemeClr>
                </a:solidFill>
                <a:latin typeface="Times New Roman" pitchFamily="18" charset="0"/>
                <a:cs typeface="Times New Roman" pitchFamily="18" charset="0"/>
              </a:rPr>
              <a:t> Mobile Banking can’t possible with this system.</a:t>
            </a:r>
          </a:p>
          <a:p>
            <a:pPr lvl="0"/>
            <a:r>
              <a:rPr lang="en-US" sz="1600" b="1" dirty="0">
                <a:solidFill>
                  <a:schemeClr val="accent5">
                    <a:lumMod val="60000"/>
                    <a:lumOff val="40000"/>
                  </a:schemeClr>
                </a:solidFill>
                <a:latin typeface="Times New Roman" pitchFamily="18" charset="0"/>
                <a:cs typeface="Times New Roman" pitchFamily="18" charset="0"/>
              </a:rPr>
              <a:t>No mobile application created</a:t>
            </a:r>
            <a:r>
              <a:rPr lang="bn-BD" sz="1600" b="1" dirty="0">
                <a:solidFill>
                  <a:schemeClr val="accent5">
                    <a:lumMod val="60000"/>
                    <a:lumOff val="40000"/>
                  </a:schemeClr>
                </a:solidFill>
                <a:latin typeface="Times New Roman" pitchFamily="18" charset="0"/>
              </a:rPr>
              <a:t>. A hotel Management System it’s a web application. It’s not have a mobile  application.</a:t>
            </a:r>
            <a:endParaRPr lang="en-US" sz="1600" b="1" dirty="0">
              <a:solidFill>
                <a:schemeClr val="accent5">
                  <a:lumMod val="60000"/>
                  <a:lumOff val="40000"/>
                </a:schemeClr>
              </a:solidFill>
              <a:latin typeface="Times New Roman" pitchFamily="18" charset="0"/>
              <a:cs typeface="Times New Roman" pitchFamily="18" charset="0"/>
            </a:endParaRPr>
          </a:p>
          <a:p>
            <a:pPr lvl="0"/>
            <a:r>
              <a:rPr lang="en-US" sz="1600" b="1" dirty="0">
                <a:solidFill>
                  <a:schemeClr val="accent5">
                    <a:lumMod val="60000"/>
                    <a:lumOff val="40000"/>
                  </a:schemeClr>
                </a:solidFill>
                <a:latin typeface="Times New Roman" pitchFamily="18" charset="0"/>
                <a:cs typeface="Times New Roman" pitchFamily="18" charset="0"/>
              </a:rPr>
              <a:t>Not easily converted any user interface Language. Example it’s make in English user interface Language, so if any one want to change his/her own mother </a:t>
            </a:r>
            <a:r>
              <a:rPr lang="en-US" sz="1600" b="1" dirty="0" err="1">
                <a:solidFill>
                  <a:schemeClr val="accent5">
                    <a:lumMod val="60000"/>
                    <a:lumOff val="40000"/>
                  </a:schemeClr>
                </a:solidFill>
                <a:latin typeface="Times New Roman" pitchFamily="18" charset="0"/>
                <a:cs typeface="Times New Roman" pitchFamily="18" charset="0"/>
              </a:rPr>
              <a:t>tounge</a:t>
            </a:r>
            <a:r>
              <a:rPr lang="en-US" sz="1600" b="1" dirty="0">
                <a:solidFill>
                  <a:schemeClr val="accent5">
                    <a:lumMod val="60000"/>
                    <a:lumOff val="40000"/>
                  </a:schemeClr>
                </a:solidFill>
                <a:latin typeface="Times New Roman" pitchFamily="18" charset="0"/>
                <a:cs typeface="Times New Roman" pitchFamily="18" charset="0"/>
              </a:rPr>
              <a:t> language it’s not possible.</a:t>
            </a:r>
          </a:p>
          <a:p>
            <a:pPr lvl="0"/>
            <a:r>
              <a:rPr lang="en-US" sz="1600" b="1" dirty="0">
                <a:solidFill>
                  <a:schemeClr val="accent5">
                    <a:lumMod val="60000"/>
                    <a:lumOff val="40000"/>
                  </a:schemeClr>
                </a:solidFill>
                <a:latin typeface="Times New Roman" pitchFamily="18" charset="0"/>
                <a:cs typeface="Times New Roman" pitchFamily="18" charset="0"/>
              </a:rPr>
              <a:t>Discount or coupon System not added.</a:t>
            </a:r>
          </a:p>
        </p:txBody>
      </p:sp>
    </p:spTree>
    <p:extLst>
      <p:ext uri="{BB962C8B-B14F-4D97-AF65-F5344CB8AC3E}">
        <p14:creationId xmlns:p14="http://schemas.microsoft.com/office/powerpoint/2010/main" val="394492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4"/>
        <p:cNvGrpSpPr/>
        <p:nvPr/>
      </p:nvGrpSpPr>
      <p:grpSpPr>
        <a:xfrm>
          <a:off x="0" y="0"/>
          <a:ext cx="0" cy="0"/>
          <a:chOff x="0" y="0"/>
          <a:chExt cx="0" cy="0"/>
        </a:xfrm>
      </p:grpSpPr>
      <p:sp>
        <p:nvSpPr>
          <p:cNvPr id="975" name="Google Shape;975;p59"/>
          <p:cNvSpPr txBox="1">
            <a:spLocks noGrp="1"/>
          </p:cNvSpPr>
          <p:nvPr>
            <p:ph type="body" idx="4294967295"/>
          </p:nvPr>
        </p:nvSpPr>
        <p:spPr>
          <a:xfrm>
            <a:off x="1828800" y="209550"/>
            <a:ext cx="41910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smtClean="0">
                <a:solidFill>
                  <a:srgbClr val="FFFFFF"/>
                </a:solidFill>
                <a:latin typeface="Algerian" pitchFamily="82" charset="0"/>
                <a:ea typeface="Arial"/>
                <a:cs typeface="Arial"/>
                <a:sym typeface="Arial"/>
              </a:rPr>
              <a:t>Future      work</a:t>
            </a:r>
            <a:endParaRPr sz="2000" b="1" dirty="0">
              <a:solidFill>
                <a:srgbClr val="435D74"/>
              </a:solidFill>
              <a:latin typeface="Algerian" pitchFamily="82" charset="0"/>
              <a:ea typeface="Arial"/>
              <a:cs typeface="Arial"/>
              <a:sym typeface="Arial"/>
            </a:endParaRPr>
          </a:p>
        </p:txBody>
      </p:sp>
      <p:sp>
        <p:nvSpPr>
          <p:cNvPr id="3" name="Google Shape;975;p59"/>
          <p:cNvSpPr txBox="1">
            <a:spLocks/>
          </p:cNvSpPr>
          <p:nvPr/>
        </p:nvSpPr>
        <p:spPr>
          <a:xfrm>
            <a:off x="0" y="742950"/>
            <a:ext cx="9144000" cy="388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158750" indent="0" algn="just">
              <a:buNone/>
            </a:pPr>
            <a:r>
              <a:rPr lang="en-US" sz="1600" b="1" dirty="0">
                <a:solidFill>
                  <a:schemeClr val="accent5">
                    <a:lumMod val="60000"/>
                    <a:lumOff val="40000"/>
                  </a:schemeClr>
                </a:solidFill>
              </a:rPr>
              <a:t>The possible improvements that can be made for the Lakeshore Online Hotel Management System include: I can make the graphical user interface friendlier and more functional in the next development. The Lakeshore Online Hotel Management System aims to provide a user-friendly interface and more functions for real world hotels. But there is still some room for improvements. For example, I can change the settings and functions of some options in the Web pages to make them more professional and artistic. I can also use more pop-up windows so that users can choose the value from them directly. This applies to "arrival date" and "departure date" options. In this way the users can avoid many possible mistakes caused by inappropriate input. This online system only allows users to make a reservation that date is within one year and reserve up to seven rooms per visit. These limitations can be removed in the future. In future improvements, the Online Hotel Booking System can offer more services such as car rental, flight ticket purchase, and the vacation package advising. These services have been offered already on some real world online booking systems. More hotels will add these services on their online systems. In this way, people can make all their requests at once no matter they are business trip arrangement, shopping, travel, or vacation.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4"/>
        <p:cNvGrpSpPr/>
        <p:nvPr/>
      </p:nvGrpSpPr>
      <p:grpSpPr>
        <a:xfrm>
          <a:off x="0" y="0"/>
          <a:ext cx="0" cy="0"/>
          <a:chOff x="0" y="0"/>
          <a:chExt cx="0" cy="0"/>
        </a:xfrm>
      </p:grpSpPr>
      <p:sp>
        <p:nvSpPr>
          <p:cNvPr id="975" name="Google Shape;975;p59"/>
          <p:cNvSpPr txBox="1">
            <a:spLocks noGrp="1"/>
          </p:cNvSpPr>
          <p:nvPr>
            <p:ph type="body" idx="4294967295"/>
          </p:nvPr>
        </p:nvSpPr>
        <p:spPr>
          <a:xfrm>
            <a:off x="2590800" y="22938"/>
            <a:ext cx="41910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dirty="0" smtClean="0">
                <a:solidFill>
                  <a:srgbClr val="FFFFFF"/>
                </a:solidFill>
                <a:latin typeface="Algerian" pitchFamily="82" charset="0"/>
                <a:ea typeface="Arial"/>
                <a:cs typeface="Arial"/>
                <a:sym typeface="Arial"/>
              </a:rPr>
              <a:t>Website        screenshot</a:t>
            </a:r>
            <a:endParaRPr sz="2800" b="1" u="sng" dirty="0">
              <a:solidFill>
                <a:srgbClr val="435D74"/>
              </a:solidFill>
              <a:latin typeface="Algerian" pitchFamily="82" charset="0"/>
              <a:ea typeface="Arial"/>
              <a:cs typeface="Arial"/>
              <a:sym typeface="Aria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09600" y="904682"/>
            <a:ext cx="8153400" cy="3375736"/>
          </a:xfrm>
          <a:prstGeom prst="rect">
            <a:avLst/>
          </a:prstGeom>
        </p:spPr>
      </p:pic>
      <p:sp>
        <p:nvSpPr>
          <p:cNvPr id="5" name="Google Shape;975;p59"/>
          <p:cNvSpPr txBox="1">
            <a:spLocks/>
          </p:cNvSpPr>
          <p:nvPr/>
        </p:nvSpPr>
        <p:spPr>
          <a:xfrm>
            <a:off x="-629816" y="363891"/>
            <a:ext cx="33909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Font typeface="Proxima Nova"/>
              <a:buNone/>
            </a:pPr>
            <a:r>
              <a:rPr lang="en-US" sz="1800" b="1" dirty="0" smtClean="0">
                <a:solidFill>
                  <a:srgbClr val="FFFFFF"/>
                </a:solidFill>
                <a:latin typeface="Algerian" pitchFamily="82" charset="0"/>
                <a:ea typeface="Arial"/>
                <a:cs typeface="Arial"/>
                <a:sym typeface="Arial"/>
              </a:rPr>
              <a:t>Home page</a:t>
            </a:r>
            <a:endParaRPr lang="en-US" sz="2000" b="1" dirty="0">
              <a:latin typeface="Algerian" pitchFamily="82" charset="0"/>
              <a:ea typeface="Arial"/>
              <a:cs typeface="Arial"/>
              <a:sym typeface="Arial"/>
            </a:endParaRPr>
          </a:p>
        </p:txBody>
      </p:sp>
    </p:spTree>
    <p:extLst>
      <p:ext uri="{BB962C8B-B14F-4D97-AF65-F5344CB8AC3E}">
        <p14:creationId xmlns:p14="http://schemas.microsoft.com/office/powerpoint/2010/main" val="480196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4"/>
        <p:cNvGrpSpPr/>
        <p:nvPr/>
      </p:nvGrpSpPr>
      <p:grpSpPr>
        <a:xfrm>
          <a:off x="0" y="0"/>
          <a:ext cx="0" cy="0"/>
          <a:chOff x="0" y="0"/>
          <a:chExt cx="0" cy="0"/>
        </a:xfrm>
      </p:grpSpPr>
      <p:sp>
        <p:nvSpPr>
          <p:cNvPr id="975" name="Google Shape;975;p59"/>
          <p:cNvSpPr txBox="1">
            <a:spLocks noGrp="1"/>
          </p:cNvSpPr>
          <p:nvPr>
            <p:ph type="body" idx="4294967295"/>
          </p:nvPr>
        </p:nvSpPr>
        <p:spPr>
          <a:xfrm>
            <a:off x="2590800" y="22938"/>
            <a:ext cx="41910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dirty="0" smtClean="0">
                <a:solidFill>
                  <a:srgbClr val="FFFFFF"/>
                </a:solidFill>
                <a:latin typeface="Algerian" pitchFamily="82" charset="0"/>
                <a:ea typeface="Arial"/>
                <a:cs typeface="Arial"/>
                <a:sym typeface="Arial"/>
              </a:rPr>
              <a:t>Website        screenshot</a:t>
            </a:r>
            <a:endParaRPr sz="2800" b="1" u="sng" dirty="0">
              <a:solidFill>
                <a:srgbClr val="435D74"/>
              </a:solidFill>
              <a:latin typeface="Algerian" pitchFamily="82" charset="0"/>
              <a:ea typeface="Arial"/>
              <a:cs typeface="Arial"/>
              <a:sym typeface="Aria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09600" y="904682"/>
            <a:ext cx="8153400" cy="3375736"/>
          </a:xfrm>
          <a:prstGeom prst="rect">
            <a:avLst/>
          </a:prstGeom>
        </p:spPr>
      </p:pic>
      <p:sp>
        <p:nvSpPr>
          <p:cNvPr id="5" name="Google Shape;975;p59"/>
          <p:cNvSpPr txBox="1">
            <a:spLocks/>
          </p:cNvSpPr>
          <p:nvPr/>
        </p:nvSpPr>
        <p:spPr>
          <a:xfrm>
            <a:off x="-629816" y="363891"/>
            <a:ext cx="33909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Font typeface="Proxima Nova"/>
              <a:buNone/>
            </a:pPr>
            <a:r>
              <a:rPr lang="en-US" sz="1800" b="1" dirty="0" smtClean="0">
                <a:solidFill>
                  <a:srgbClr val="FFFFFF"/>
                </a:solidFill>
                <a:latin typeface="Algerian" pitchFamily="82" charset="0"/>
                <a:ea typeface="Arial"/>
                <a:cs typeface="Arial"/>
                <a:sym typeface="Arial"/>
              </a:rPr>
              <a:t>Details page</a:t>
            </a:r>
            <a:endParaRPr lang="en-US" sz="2000" b="1" dirty="0">
              <a:latin typeface="Algerian" pitchFamily="82" charset="0"/>
              <a:ea typeface="Arial"/>
              <a:cs typeface="Arial"/>
              <a:sym typeface="Arial"/>
            </a:endParaRP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09600" y="742950"/>
            <a:ext cx="8153400" cy="2124268"/>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09600" y="3431857"/>
            <a:ext cx="8153400" cy="1317308"/>
          </a:xfrm>
          <a:prstGeom prst="rect">
            <a:avLst/>
          </a:prstGeom>
        </p:spPr>
      </p:pic>
    </p:spTree>
    <p:extLst>
      <p:ext uri="{BB962C8B-B14F-4D97-AF65-F5344CB8AC3E}">
        <p14:creationId xmlns:p14="http://schemas.microsoft.com/office/powerpoint/2010/main" val="82171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4"/>
        <p:cNvGrpSpPr/>
        <p:nvPr/>
      </p:nvGrpSpPr>
      <p:grpSpPr>
        <a:xfrm>
          <a:off x="0" y="0"/>
          <a:ext cx="0" cy="0"/>
          <a:chOff x="0" y="0"/>
          <a:chExt cx="0" cy="0"/>
        </a:xfrm>
      </p:grpSpPr>
      <p:sp>
        <p:nvSpPr>
          <p:cNvPr id="975" name="Google Shape;975;p59"/>
          <p:cNvSpPr txBox="1">
            <a:spLocks noGrp="1"/>
          </p:cNvSpPr>
          <p:nvPr>
            <p:ph type="body" idx="4294967295"/>
          </p:nvPr>
        </p:nvSpPr>
        <p:spPr>
          <a:xfrm>
            <a:off x="2590800" y="22938"/>
            <a:ext cx="41910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dirty="0" smtClean="0">
                <a:solidFill>
                  <a:srgbClr val="FFFFFF"/>
                </a:solidFill>
                <a:latin typeface="Algerian" pitchFamily="82" charset="0"/>
                <a:ea typeface="Arial"/>
                <a:cs typeface="Arial"/>
                <a:sym typeface="Arial"/>
              </a:rPr>
              <a:t>Website        screenshot</a:t>
            </a:r>
            <a:endParaRPr sz="2800" b="1" u="sng" dirty="0">
              <a:solidFill>
                <a:srgbClr val="435D74"/>
              </a:solidFill>
              <a:latin typeface="Algerian" pitchFamily="82" charset="0"/>
              <a:ea typeface="Arial"/>
              <a:cs typeface="Arial"/>
              <a:sym typeface="Aria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09600" y="904682"/>
            <a:ext cx="8153400" cy="3375736"/>
          </a:xfrm>
          <a:prstGeom prst="rect">
            <a:avLst/>
          </a:prstGeom>
        </p:spPr>
      </p:pic>
      <p:sp>
        <p:nvSpPr>
          <p:cNvPr id="5" name="Google Shape;975;p59"/>
          <p:cNvSpPr txBox="1">
            <a:spLocks/>
          </p:cNvSpPr>
          <p:nvPr/>
        </p:nvSpPr>
        <p:spPr>
          <a:xfrm>
            <a:off x="-629816" y="363891"/>
            <a:ext cx="33909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Font typeface="Proxima Nova"/>
              <a:buNone/>
            </a:pPr>
            <a:r>
              <a:rPr lang="en-US" sz="1800" b="1" dirty="0" smtClean="0">
                <a:solidFill>
                  <a:srgbClr val="FFFFFF"/>
                </a:solidFill>
                <a:latin typeface="Algerian" pitchFamily="82" charset="0"/>
                <a:ea typeface="Arial"/>
                <a:cs typeface="Arial"/>
                <a:sym typeface="Arial"/>
              </a:rPr>
              <a:t> contact  page</a:t>
            </a:r>
            <a:endParaRPr lang="en-US" sz="2000" b="1" dirty="0">
              <a:latin typeface="Algerian" pitchFamily="82" charset="0"/>
              <a:ea typeface="Arial"/>
              <a:cs typeface="Arial"/>
              <a:sym typeface="Arial"/>
            </a:endParaRP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spTree>
    <p:extLst>
      <p:ext uri="{BB962C8B-B14F-4D97-AF65-F5344CB8AC3E}">
        <p14:creationId xmlns:p14="http://schemas.microsoft.com/office/powerpoint/2010/main" val="299435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4"/>
        <p:cNvGrpSpPr/>
        <p:nvPr/>
      </p:nvGrpSpPr>
      <p:grpSpPr>
        <a:xfrm>
          <a:off x="0" y="0"/>
          <a:ext cx="0" cy="0"/>
          <a:chOff x="0" y="0"/>
          <a:chExt cx="0" cy="0"/>
        </a:xfrm>
      </p:grpSpPr>
      <p:sp>
        <p:nvSpPr>
          <p:cNvPr id="975" name="Google Shape;975;p59"/>
          <p:cNvSpPr txBox="1">
            <a:spLocks noGrp="1"/>
          </p:cNvSpPr>
          <p:nvPr>
            <p:ph type="body" idx="4294967295"/>
          </p:nvPr>
        </p:nvSpPr>
        <p:spPr>
          <a:xfrm>
            <a:off x="2590800" y="22938"/>
            <a:ext cx="41910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dirty="0" smtClean="0">
                <a:solidFill>
                  <a:srgbClr val="FFFFFF"/>
                </a:solidFill>
                <a:latin typeface="Algerian" pitchFamily="82" charset="0"/>
                <a:ea typeface="Arial"/>
                <a:cs typeface="Arial"/>
                <a:sym typeface="Arial"/>
              </a:rPr>
              <a:t>Website        screenshot</a:t>
            </a:r>
            <a:endParaRPr sz="2800" b="1" u="sng" dirty="0">
              <a:solidFill>
                <a:srgbClr val="435D74"/>
              </a:solidFill>
              <a:latin typeface="Algerian" pitchFamily="82" charset="0"/>
              <a:ea typeface="Arial"/>
              <a:cs typeface="Arial"/>
              <a:sym typeface="Aria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09600" y="904682"/>
            <a:ext cx="8153400" cy="3375736"/>
          </a:xfrm>
          <a:prstGeom prst="rect">
            <a:avLst/>
          </a:prstGeom>
        </p:spPr>
      </p:pic>
      <p:sp>
        <p:nvSpPr>
          <p:cNvPr id="5" name="Google Shape;975;p59"/>
          <p:cNvSpPr txBox="1">
            <a:spLocks/>
          </p:cNvSpPr>
          <p:nvPr/>
        </p:nvSpPr>
        <p:spPr>
          <a:xfrm>
            <a:off x="-629816" y="363891"/>
            <a:ext cx="33909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Font typeface="Proxima Nova"/>
              <a:buNone/>
            </a:pPr>
            <a:r>
              <a:rPr lang="en-US" sz="1800" b="1" dirty="0" smtClean="0">
                <a:solidFill>
                  <a:srgbClr val="FFFFFF"/>
                </a:solidFill>
                <a:latin typeface="Algerian" pitchFamily="82" charset="0"/>
                <a:ea typeface="Arial"/>
                <a:cs typeface="Arial"/>
                <a:sym typeface="Arial"/>
              </a:rPr>
              <a:t>Booking   page</a:t>
            </a:r>
            <a:endParaRPr lang="en-US" sz="2000" b="1" dirty="0">
              <a:latin typeface="Algerian" pitchFamily="82" charset="0"/>
              <a:ea typeface="Arial"/>
              <a:cs typeface="Arial"/>
              <a:sym typeface="Arial"/>
            </a:endParaRP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pic>
        <p:nvPicPr>
          <p:cNvPr id="8" name="Picture 7"/>
          <p:cNvPicPr/>
          <p:nvPr/>
        </p:nvPicPr>
        <p:blipFill>
          <a:blip r:embed="rId6">
            <a:extLst>
              <a:ext uri="{28A0092B-C50C-407E-A947-70E740481C1C}">
                <a14:useLocalDpi xmlns:a14="http://schemas.microsoft.com/office/drawing/2010/main" val="0"/>
              </a:ext>
            </a:extLst>
          </a:blip>
          <a:stretch>
            <a:fillRect/>
          </a:stretch>
        </p:blipFill>
        <p:spPr>
          <a:xfrm>
            <a:off x="609600" y="904682"/>
            <a:ext cx="8153400" cy="3648268"/>
          </a:xfrm>
          <a:prstGeom prst="rect">
            <a:avLst/>
          </a:prstGeom>
        </p:spPr>
      </p:pic>
    </p:spTree>
    <p:extLst>
      <p:ext uri="{BB962C8B-B14F-4D97-AF65-F5344CB8AC3E}">
        <p14:creationId xmlns:p14="http://schemas.microsoft.com/office/powerpoint/2010/main" val="3477822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4"/>
        <p:cNvGrpSpPr/>
        <p:nvPr/>
      </p:nvGrpSpPr>
      <p:grpSpPr>
        <a:xfrm>
          <a:off x="0" y="0"/>
          <a:ext cx="0" cy="0"/>
          <a:chOff x="0" y="0"/>
          <a:chExt cx="0" cy="0"/>
        </a:xfrm>
      </p:grpSpPr>
      <p:sp>
        <p:nvSpPr>
          <p:cNvPr id="975" name="Google Shape;975;p59"/>
          <p:cNvSpPr txBox="1">
            <a:spLocks noGrp="1"/>
          </p:cNvSpPr>
          <p:nvPr>
            <p:ph type="body" idx="4294967295"/>
          </p:nvPr>
        </p:nvSpPr>
        <p:spPr>
          <a:xfrm>
            <a:off x="2590800" y="22938"/>
            <a:ext cx="41910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dirty="0" smtClean="0">
                <a:solidFill>
                  <a:srgbClr val="FFFFFF"/>
                </a:solidFill>
                <a:latin typeface="Algerian" pitchFamily="82" charset="0"/>
                <a:ea typeface="Arial"/>
                <a:cs typeface="Arial"/>
                <a:sym typeface="Arial"/>
              </a:rPr>
              <a:t>Website        screenshot</a:t>
            </a:r>
            <a:endParaRPr sz="2800" b="1" u="sng" dirty="0">
              <a:solidFill>
                <a:srgbClr val="435D74"/>
              </a:solidFill>
              <a:latin typeface="Algerian" pitchFamily="82" charset="0"/>
              <a:ea typeface="Arial"/>
              <a:cs typeface="Arial"/>
              <a:sym typeface="Aria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09600" y="904682"/>
            <a:ext cx="8153400" cy="3375736"/>
          </a:xfrm>
          <a:prstGeom prst="rect">
            <a:avLst/>
          </a:prstGeom>
        </p:spPr>
      </p:pic>
      <p:sp>
        <p:nvSpPr>
          <p:cNvPr id="5" name="Google Shape;975;p59"/>
          <p:cNvSpPr txBox="1">
            <a:spLocks/>
          </p:cNvSpPr>
          <p:nvPr/>
        </p:nvSpPr>
        <p:spPr>
          <a:xfrm>
            <a:off x="-629816" y="363891"/>
            <a:ext cx="33909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Font typeface="Proxima Nova"/>
              <a:buNone/>
            </a:pPr>
            <a:r>
              <a:rPr lang="en-US" sz="1800" b="1" dirty="0" smtClean="0">
                <a:solidFill>
                  <a:srgbClr val="FFFFFF"/>
                </a:solidFill>
                <a:latin typeface="Algerian" pitchFamily="82" charset="0"/>
                <a:ea typeface="Arial"/>
                <a:cs typeface="Arial"/>
                <a:sym typeface="Arial"/>
              </a:rPr>
              <a:t>admin  page</a:t>
            </a:r>
            <a:endParaRPr lang="en-US" sz="2000" b="1" dirty="0">
              <a:latin typeface="Algerian" pitchFamily="82" charset="0"/>
              <a:ea typeface="Arial"/>
              <a:cs typeface="Arial"/>
              <a:sym typeface="Arial"/>
            </a:endParaRP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pic>
        <p:nvPicPr>
          <p:cNvPr id="8" name="Picture 7"/>
          <p:cNvPicPr/>
          <p:nvPr/>
        </p:nvPicPr>
        <p:blipFill>
          <a:blip r:embed="rId6">
            <a:extLst>
              <a:ext uri="{28A0092B-C50C-407E-A947-70E740481C1C}">
                <a14:useLocalDpi xmlns:a14="http://schemas.microsoft.com/office/drawing/2010/main" val="0"/>
              </a:ext>
            </a:extLst>
          </a:blip>
          <a:stretch>
            <a:fillRect/>
          </a:stretch>
        </p:blipFill>
        <p:spPr>
          <a:xfrm>
            <a:off x="609600" y="904682"/>
            <a:ext cx="8153400" cy="3648268"/>
          </a:xfrm>
          <a:prstGeom prst="rect">
            <a:avLst/>
          </a:prstGeom>
        </p:spPr>
      </p:pic>
      <p:pic>
        <p:nvPicPr>
          <p:cNvPr id="9" name="Picture 8"/>
          <p:cNvPicPr/>
          <p:nvPr/>
        </p:nvPicPr>
        <p:blipFill>
          <a:blip r:embed="rId7">
            <a:extLst>
              <a:ext uri="{28A0092B-C50C-407E-A947-70E740481C1C}">
                <a14:useLocalDpi xmlns:a14="http://schemas.microsoft.com/office/drawing/2010/main" val="0"/>
              </a:ext>
            </a:extLst>
          </a:blip>
          <a:stretch>
            <a:fillRect/>
          </a:stretch>
        </p:blipFill>
        <p:spPr>
          <a:xfrm>
            <a:off x="609600" y="904682"/>
            <a:ext cx="8229600" cy="3724468"/>
          </a:xfrm>
          <a:prstGeom prst="rect">
            <a:avLst/>
          </a:prstGeom>
        </p:spPr>
      </p:pic>
    </p:spTree>
    <p:extLst>
      <p:ext uri="{BB962C8B-B14F-4D97-AF65-F5344CB8AC3E}">
        <p14:creationId xmlns:p14="http://schemas.microsoft.com/office/powerpoint/2010/main" val="137475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4"/>
        <p:cNvGrpSpPr/>
        <p:nvPr/>
      </p:nvGrpSpPr>
      <p:grpSpPr>
        <a:xfrm>
          <a:off x="0" y="0"/>
          <a:ext cx="0" cy="0"/>
          <a:chOff x="0" y="0"/>
          <a:chExt cx="0" cy="0"/>
        </a:xfrm>
      </p:grpSpPr>
      <p:sp>
        <p:nvSpPr>
          <p:cNvPr id="975" name="Google Shape;975;p59"/>
          <p:cNvSpPr txBox="1">
            <a:spLocks noGrp="1"/>
          </p:cNvSpPr>
          <p:nvPr>
            <p:ph type="body" idx="4294967295"/>
          </p:nvPr>
        </p:nvSpPr>
        <p:spPr>
          <a:xfrm>
            <a:off x="2590800" y="22938"/>
            <a:ext cx="41910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dirty="0" smtClean="0">
                <a:solidFill>
                  <a:srgbClr val="FFFFFF"/>
                </a:solidFill>
                <a:latin typeface="Algerian" pitchFamily="82" charset="0"/>
                <a:ea typeface="Arial"/>
                <a:cs typeface="Arial"/>
                <a:sym typeface="Arial"/>
              </a:rPr>
              <a:t>Website        screenshot</a:t>
            </a:r>
            <a:endParaRPr sz="2800" b="1" u="sng" dirty="0">
              <a:solidFill>
                <a:srgbClr val="435D74"/>
              </a:solidFill>
              <a:latin typeface="Algerian" pitchFamily="82" charset="0"/>
              <a:ea typeface="Arial"/>
              <a:cs typeface="Arial"/>
              <a:sym typeface="Aria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09600" y="904682"/>
            <a:ext cx="8153400" cy="3375736"/>
          </a:xfrm>
          <a:prstGeom prst="rect">
            <a:avLst/>
          </a:prstGeom>
        </p:spPr>
      </p:pic>
      <p:sp>
        <p:nvSpPr>
          <p:cNvPr id="5" name="Google Shape;975;p59"/>
          <p:cNvSpPr txBox="1">
            <a:spLocks/>
          </p:cNvSpPr>
          <p:nvPr/>
        </p:nvSpPr>
        <p:spPr>
          <a:xfrm>
            <a:off x="-228600" y="363892"/>
            <a:ext cx="33909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Font typeface="Proxima Nova"/>
              <a:buNone/>
            </a:pPr>
            <a:r>
              <a:rPr lang="en-US" sz="1800" b="1" dirty="0" smtClean="0">
                <a:solidFill>
                  <a:srgbClr val="FFFFFF"/>
                </a:solidFill>
                <a:latin typeface="Algerian" pitchFamily="82" charset="0"/>
                <a:ea typeface="Arial"/>
                <a:cs typeface="Arial"/>
                <a:sym typeface="Arial"/>
              </a:rPr>
              <a:t>confirmation   page</a:t>
            </a:r>
            <a:endParaRPr lang="en-US" sz="2000" b="1" dirty="0">
              <a:latin typeface="Algerian" pitchFamily="82" charset="0"/>
              <a:ea typeface="Arial"/>
              <a:cs typeface="Arial"/>
              <a:sym typeface="Arial"/>
            </a:endParaRP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pic>
        <p:nvPicPr>
          <p:cNvPr id="8" name="Picture 7"/>
          <p:cNvPicPr/>
          <p:nvPr/>
        </p:nvPicPr>
        <p:blipFill>
          <a:blip r:embed="rId6">
            <a:extLst>
              <a:ext uri="{28A0092B-C50C-407E-A947-70E740481C1C}">
                <a14:useLocalDpi xmlns:a14="http://schemas.microsoft.com/office/drawing/2010/main" val="0"/>
              </a:ext>
            </a:extLst>
          </a:blip>
          <a:stretch>
            <a:fillRect/>
          </a:stretch>
        </p:blipFill>
        <p:spPr>
          <a:xfrm>
            <a:off x="609600" y="904682"/>
            <a:ext cx="8153400" cy="3648268"/>
          </a:xfrm>
          <a:prstGeom prst="rect">
            <a:avLst/>
          </a:prstGeom>
        </p:spPr>
      </p:pic>
      <p:pic>
        <p:nvPicPr>
          <p:cNvPr id="9" name="Picture 8"/>
          <p:cNvPicPr/>
          <p:nvPr/>
        </p:nvPicPr>
        <p:blipFill>
          <a:blip r:embed="rId7">
            <a:extLst>
              <a:ext uri="{28A0092B-C50C-407E-A947-70E740481C1C}">
                <a14:useLocalDpi xmlns:a14="http://schemas.microsoft.com/office/drawing/2010/main" val="0"/>
              </a:ext>
            </a:extLst>
          </a:blip>
          <a:stretch>
            <a:fillRect/>
          </a:stretch>
        </p:blipFill>
        <p:spPr>
          <a:xfrm>
            <a:off x="609600" y="904682"/>
            <a:ext cx="8229600" cy="3724468"/>
          </a:xfrm>
          <a:prstGeom prst="rect">
            <a:avLst/>
          </a:prstGeom>
        </p:spPr>
      </p:pic>
      <p:pic>
        <p:nvPicPr>
          <p:cNvPr id="10" name="Picture 9"/>
          <p:cNvPicPr/>
          <p:nvPr/>
        </p:nvPicPr>
        <p:blipFill>
          <a:blip r:embed="rId8">
            <a:extLst>
              <a:ext uri="{28A0092B-C50C-407E-A947-70E740481C1C}">
                <a14:useLocalDpi xmlns:a14="http://schemas.microsoft.com/office/drawing/2010/main" val="0"/>
              </a:ext>
            </a:extLst>
          </a:blip>
          <a:stretch>
            <a:fillRect/>
          </a:stretch>
        </p:blipFill>
        <p:spPr>
          <a:xfrm>
            <a:off x="609600" y="803992"/>
            <a:ext cx="8229600" cy="4053758"/>
          </a:xfrm>
          <a:prstGeom prst="rect">
            <a:avLst/>
          </a:prstGeom>
        </p:spPr>
      </p:pic>
    </p:spTree>
    <p:extLst>
      <p:ext uri="{BB962C8B-B14F-4D97-AF65-F5344CB8AC3E}">
        <p14:creationId xmlns:p14="http://schemas.microsoft.com/office/powerpoint/2010/main" val="217113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4"/>
        <p:cNvGrpSpPr/>
        <p:nvPr/>
      </p:nvGrpSpPr>
      <p:grpSpPr>
        <a:xfrm>
          <a:off x="0" y="0"/>
          <a:ext cx="0" cy="0"/>
          <a:chOff x="0" y="0"/>
          <a:chExt cx="0" cy="0"/>
        </a:xfrm>
      </p:grpSpPr>
      <p:sp>
        <p:nvSpPr>
          <p:cNvPr id="975" name="Google Shape;975;p59"/>
          <p:cNvSpPr txBox="1">
            <a:spLocks noGrp="1"/>
          </p:cNvSpPr>
          <p:nvPr>
            <p:ph type="body" idx="4294967295"/>
          </p:nvPr>
        </p:nvSpPr>
        <p:spPr>
          <a:xfrm>
            <a:off x="2590800" y="22938"/>
            <a:ext cx="41910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dirty="0" smtClean="0">
                <a:solidFill>
                  <a:srgbClr val="FFFFFF"/>
                </a:solidFill>
                <a:latin typeface="Algerian" pitchFamily="82" charset="0"/>
                <a:ea typeface="Arial"/>
                <a:cs typeface="Arial"/>
                <a:sym typeface="Arial"/>
              </a:rPr>
              <a:t>Website        screenshot</a:t>
            </a:r>
            <a:endParaRPr sz="2800" b="1" u="sng" dirty="0">
              <a:solidFill>
                <a:srgbClr val="435D74"/>
              </a:solidFill>
              <a:latin typeface="Algerian" pitchFamily="82" charset="0"/>
              <a:ea typeface="Arial"/>
              <a:cs typeface="Arial"/>
              <a:sym typeface="Aria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09600" y="904682"/>
            <a:ext cx="8153400" cy="3375736"/>
          </a:xfrm>
          <a:prstGeom prst="rect">
            <a:avLst/>
          </a:prstGeom>
        </p:spPr>
      </p:pic>
      <p:sp>
        <p:nvSpPr>
          <p:cNvPr id="5" name="Google Shape;975;p59"/>
          <p:cNvSpPr txBox="1">
            <a:spLocks/>
          </p:cNvSpPr>
          <p:nvPr/>
        </p:nvSpPr>
        <p:spPr>
          <a:xfrm>
            <a:off x="-629816" y="363891"/>
            <a:ext cx="33909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Font typeface="Proxima Nova"/>
              <a:buNone/>
            </a:pPr>
            <a:r>
              <a:rPr lang="en-US" sz="1800" b="1" dirty="0" smtClean="0">
                <a:solidFill>
                  <a:srgbClr val="FFFFFF"/>
                </a:solidFill>
                <a:latin typeface="Algerian" pitchFamily="82" charset="0"/>
                <a:ea typeface="Arial"/>
                <a:cs typeface="Arial"/>
                <a:sym typeface="Arial"/>
              </a:rPr>
              <a:t>database   page</a:t>
            </a:r>
            <a:endParaRPr lang="en-US" sz="2000" b="1" dirty="0">
              <a:latin typeface="Algerian" pitchFamily="82" charset="0"/>
              <a:ea typeface="Arial"/>
              <a:cs typeface="Arial"/>
              <a:sym typeface="Arial"/>
            </a:endParaRP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09600" y="904682"/>
            <a:ext cx="8153400" cy="3495868"/>
          </a:xfrm>
          <a:prstGeom prst="rect">
            <a:avLst/>
          </a:prstGeom>
        </p:spPr>
      </p:pic>
      <p:pic>
        <p:nvPicPr>
          <p:cNvPr id="8" name="Picture 7"/>
          <p:cNvPicPr/>
          <p:nvPr/>
        </p:nvPicPr>
        <p:blipFill>
          <a:blip r:embed="rId6">
            <a:extLst>
              <a:ext uri="{28A0092B-C50C-407E-A947-70E740481C1C}">
                <a14:useLocalDpi xmlns:a14="http://schemas.microsoft.com/office/drawing/2010/main" val="0"/>
              </a:ext>
            </a:extLst>
          </a:blip>
          <a:stretch>
            <a:fillRect/>
          </a:stretch>
        </p:blipFill>
        <p:spPr>
          <a:xfrm>
            <a:off x="609600" y="904682"/>
            <a:ext cx="8153400" cy="3648268"/>
          </a:xfrm>
          <a:prstGeom prst="rect">
            <a:avLst/>
          </a:prstGeom>
        </p:spPr>
      </p:pic>
      <p:pic>
        <p:nvPicPr>
          <p:cNvPr id="9" name="Picture 8"/>
          <p:cNvPicPr/>
          <p:nvPr/>
        </p:nvPicPr>
        <p:blipFill>
          <a:blip r:embed="rId7">
            <a:extLst>
              <a:ext uri="{28A0092B-C50C-407E-A947-70E740481C1C}">
                <a14:useLocalDpi xmlns:a14="http://schemas.microsoft.com/office/drawing/2010/main" val="0"/>
              </a:ext>
            </a:extLst>
          </a:blip>
          <a:stretch>
            <a:fillRect/>
          </a:stretch>
        </p:blipFill>
        <p:spPr>
          <a:xfrm>
            <a:off x="609600" y="904682"/>
            <a:ext cx="8229600" cy="3724468"/>
          </a:xfrm>
          <a:prstGeom prst="rect">
            <a:avLst/>
          </a:prstGeom>
        </p:spPr>
      </p:pic>
      <p:pic>
        <p:nvPicPr>
          <p:cNvPr id="10" name="Picture 9"/>
          <p:cNvPicPr/>
          <p:nvPr/>
        </p:nvPicPr>
        <p:blipFill>
          <a:blip r:embed="rId8">
            <a:extLst>
              <a:ext uri="{28A0092B-C50C-407E-A947-70E740481C1C}">
                <a14:useLocalDpi xmlns:a14="http://schemas.microsoft.com/office/drawing/2010/main" val="0"/>
              </a:ext>
            </a:extLst>
          </a:blip>
          <a:stretch>
            <a:fillRect/>
          </a:stretch>
        </p:blipFill>
        <p:spPr>
          <a:xfrm>
            <a:off x="609600" y="803992"/>
            <a:ext cx="8229600" cy="4053758"/>
          </a:xfrm>
          <a:prstGeom prst="rect">
            <a:avLst/>
          </a:prstGeom>
        </p:spPr>
      </p:pic>
      <p:pic>
        <p:nvPicPr>
          <p:cNvPr id="11" name="Picture 10"/>
          <p:cNvPicPr/>
          <p:nvPr/>
        </p:nvPicPr>
        <p:blipFill>
          <a:blip r:embed="rId9">
            <a:extLst>
              <a:ext uri="{28A0092B-C50C-407E-A947-70E740481C1C}">
                <a14:useLocalDpi xmlns:a14="http://schemas.microsoft.com/office/drawing/2010/main" val="0"/>
              </a:ext>
            </a:extLst>
          </a:blip>
          <a:stretch>
            <a:fillRect/>
          </a:stretch>
        </p:blipFill>
        <p:spPr>
          <a:xfrm>
            <a:off x="533400" y="803992"/>
            <a:ext cx="8305800" cy="4053758"/>
          </a:xfrm>
          <a:prstGeom prst="rect">
            <a:avLst/>
          </a:prstGeom>
        </p:spPr>
      </p:pic>
    </p:spTree>
    <p:extLst>
      <p:ext uri="{BB962C8B-B14F-4D97-AF65-F5344CB8AC3E}">
        <p14:creationId xmlns:p14="http://schemas.microsoft.com/office/powerpoint/2010/main" val="2659869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720000" y="395624"/>
            <a:ext cx="8043000" cy="4233526"/>
          </a:xfrm>
          <a:prstGeom prst="rect">
            <a:avLst/>
          </a:prstGeom>
        </p:spPr>
        <p:txBody>
          <a:bodyPr spcFirstLastPara="1" wrap="square" lIns="0" tIns="0" rIns="0" bIns="0" anchor="t" anchorCtr="0">
            <a:noAutofit/>
          </a:bodyPr>
          <a:lstStyle/>
          <a:p>
            <a:pPr algn="ctr"/>
            <a:r>
              <a:rPr lang="en" sz="1800" dirty="0" smtClean="0">
                <a:solidFill>
                  <a:srgbClr val="7030A0"/>
                </a:solidFill>
              </a:rPr>
              <a:t> A </a:t>
            </a:r>
            <a:r>
              <a:rPr lang="en" sz="1800" dirty="0">
                <a:solidFill>
                  <a:srgbClr val="7030A0"/>
                </a:solidFill>
              </a:rPr>
              <a:t>Project On  </a:t>
            </a:r>
            <a:r>
              <a:rPr lang="en" sz="1800" dirty="0">
                <a:solidFill>
                  <a:schemeClr val="dk2"/>
                </a:solidFill>
              </a:rPr>
              <a:t/>
            </a:r>
            <a:br>
              <a:rPr lang="en" sz="1800" dirty="0">
                <a:solidFill>
                  <a:schemeClr val="dk2"/>
                </a:solidFill>
              </a:rPr>
            </a:br>
            <a:r>
              <a:rPr lang="en" sz="3200" dirty="0"/>
              <a:t>Lakeshore Online </a:t>
            </a:r>
            <a:r>
              <a:rPr lang="en" sz="3200" dirty="0" smtClean="0"/>
              <a:t/>
            </a:r>
            <a:br>
              <a:rPr lang="en" sz="3200" dirty="0" smtClean="0"/>
            </a:br>
            <a:r>
              <a:rPr lang="en" sz="3200" dirty="0" smtClean="0"/>
              <a:t>Hotel </a:t>
            </a:r>
            <a:r>
              <a:rPr lang="en" sz="3200" dirty="0"/>
              <a:t>Management </a:t>
            </a:r>
            <a:r>
              <a:rPr lang="en" sz="3200" dirty="0" smtClean="0"/>
              <a:t>System</a:t>
            </a:r>
            <a:r>
              <a:rPr lang="en" sz="2800" dirty="0" smtClean="0"/>
              <a:t/>
            </a:r>
            <a:br>
              <a:rPr lang="en" sz="2800" dirty="0" smtClean="0"/>
            </a:br>
            <a:r>
              <a:rPr lang="en" sz="2800" dirty="0" smtClean="0"/>
              <a:t/>
            </a:r>
            <a:br>
              <a:rPr lang="en" sz="2800" dirty="0" smtClean="0"/>
            </a:br>
            <a:r>
              <a:rPr lang="en-US" sz="1800" u="sng" dirty="0" smtClean="0">
                <a:solidFill>
                  <a:srgbClr val="002060"/>
                </a:solidFill>
                <a:latin typeface="Calibri" panose="020F0502020204030204" pitchFamily="34" charset="0"/>
                <a:cs typeface="Calibri" panose="020F0502020204030204" pitchFamily="34" charset="0"/>
              </a:rPr>
              <a:t>Supervised </a:t>
            </a:r>
            <a:r>
              <a:rPr lang="en-US" sz="1800" u="sng" dirty="0">
                <a:solidFill>
                  <a:srgbClr val="002060"/>
                </a:solidFill>
                <a:latin typeface="Calibri" panose="020F0502020204030204" pitchFamily="34" charset="0"/>
                <a:cs typeface="Calibri" panose="020F0502020204030204" pitchFamily="34" charset="0"/>
              </a:rPr>
              <a:t>By</a:t>
            </a:r>
            <a:r>
              <a:rPr lang="en-US" sz="1800" u="sng" dirty="0" smtClean="0">
                <a:solidFill>
                  <a:srgbClr val="002060"/>
                </a:solidFill>
                <a:latin typeface="Calibri" panose="020F0502020204030204" pitchFamily="34" charset="0"/>
                <a:cs typeface="Calibri" panose="020F0502020204030204" pitchFamily="34" charset="0"/>
              </a:rPr>
              <a:t>:</a:t>
            </a:r>
            <a:r>
              <a:rPr lang="en-US" sz="1800" u="sng" dirty="0">
                <a:solidFill>
                  <a:srgbClr val="002060"/>
                </a:solidFill>
                <a:latin typeface="Calibri" panose="020F0502020204030204" pitchFamily="34" charset="0"/>
                <a:cs typeface="Calibri" panose="020F0502020204030204" pitchFamily="34" charset="0"/>
              </a:rPr>
              <a:t/>
            </a:r>
            <a:br>
              <a:rPr lang="en-US" sz="1800" u="sng" dirty="0">
                <a:solidFill>
                  <a:srgbClr val="002060"/>
                </a:solidFill>
                <a:latin typeface="Calibri" panose="020F0502020204030204" pitchFamily="34" charset="0"/>
                <a:cs typeface="Calibri" panose="020F0502020204030204" pitchFamily="34" charset="0"/>
              </a:rPr>
            </a:br>
            <a:r>
              <a:rPr lang="en-US" sz="1400" i="1" dirty="0" err="1">
                <a:solidFill>
                  <a:srgbClr val="002060"/>
                </a:solidFill>
                <a:latin typeface="Calibri" panose="020F0502020204030204" pitchFamily="34" charset="0"/>
                <a:cs typeface="Calibri" panose="020F0502020204030204" pitchFamily="34" charset="0"/>
              </a:rPr>
              <a:t>Dhonita</a:t>
            </a:r>
            <a:r>
              <a:rPr lang="en-US" sz="1400" i="1" dirty="0">
                <a:solidFill>
                  <a:srgbClr val="002060"/>
                </a:solidFill>
                <a:latin typeface="Calibri" panose="020F0502020204030204" pitchFamily="34" charset="0"/>
                <a:cs typeface="Calibri" panose="020F0502020204030204" pitchFamily="34" charset="0"/>
              </a:rPr>
              <a:t> Tripura</a:t>
            </a:r>
            <a:br>
              <a:rPr lang="en-US" sz="1400" i="1" dirty="0">
                <a:solidFill>
                  <a:srgbClr val="002060"/>
                </a:solidFill>
                <a:latin typeface="Calibri" panose="020F0502020204030204" pitchFamily="34" charset="0"/>
                <a:cs typeface="Calibri" panose="020F0502020204030204" pitchFamily="34" charset="0"/>
              </a:rPr>
            </a:br>
            <a:r>
              <a:rPr lang="en-US" sz="1400" i="1" dirty="0">
                <a:solidFill>
                  <a:srgbClr val="002060"/>
                </a:solidFill>
                <a:latin typeface="Calibri" panose="020F0502020204030204" pitchFamily="34" charset="0"/>
                <a:cs typeface="Calibri" panose="020F0502020204030204" pitchFamily="34" charset="0"/>
              </a:rPr>
              <a:t>Lecturer</a:t>
            </a:r>
            <a:br>
              <a:rPr lang="en-US" sz="1400" i="1" dirty="0">
                <a:solidFill>
                  <a:srgbClr val="002060"/>
                </a:solidFill>
                <a:latin typeface="Calibri" panose="020F0502020204030204" pitchFamily="34" charset="0"/>
                <a:cs typeface="Calibri" panose="020F0502020204030204" pitchFamily="34" charset="0"/>
              </a:rPr>
            </a:br>
            <a:r>
              <a:rPr lang="en-US" sz="1400" i="1" dirty="0" smtClean="0">
                <a:solidFill>
                  <a:srgbClr val="002060"/>
                </a:solidFill>
                <a:latin typeface="Calibri" panose="020F0502020204030204" pitchFamily="34" charset="0"/>
                <a:cs typeface="Calibri" panose="020F0502020204030204" pitchFamily="34" charset="0"/>
              </a:rPr>
              <a:t>Department of CSE</a:t>
            </a:r>
            <a:r>
              <a:rPr lang="en-US" sz="1400" i="1" dirty="0">
                <a:solidFill>
                  <a:srgbClr val="002060"/>
                </a:solidFill>
                <a:latin typeface="Calibri" panose="020F0502020204030204" pitchFamily="34" charset="0"/>
                <a:cs typeface="Calibri" panose="020F0502020204030204" pitchFamily="34" charset="0"/>
              </a:rPr>
              <a:t/>
            </a:r>
            <a:br>
              <a:rPr lang="en-US" sz="1400" i="1" dirty="0">
                <a:solidFill>
                  <a:srgbClr val="002060"/>
                </a:solidFill>
                <a:latin typeface="Calibri" panose="020F0502020204030204" pitchFamily="34" charset="0"/>
                <a:cs typeface="Calibri" panose="020F0502020204030204" pitchFamily="34" charset="0"/>
              </a:rPr>
            </a:br>
            <a:r>
              <a:rPr lang="en-US" sz="1400" i="1" dirty="0" smtClean="0">
                <a:solidFill>
                  <a:srgbClr val="002060"/>
                </a:solidFill>
                <a:latin typeface="Calibri" panose="020F0502020204030204" pitchFamily="34" charset="0"/>
                <a:cs typeface="Calibri" panose="020F0502020204030204" pitchFamily="34" charset="0"/>
              </a:rPr>
              <a:t>RMSTU</a:t>
            </a:r>
            <a:r>
              <a:rPr lang="en-US" sz="1600" i="1" dirty="0" smtClean="0">
                <a:solidFill>
                  <a:srgbClr val="002060"/>
                </a:solidFill>
                <a:latin typeface="Calibri" panose="020F0502020204030204" pitchFamily="34" charset="0"/>
                <a:cs typeface="Calibri" panose="020F0502020204030204" pitchFamily="34" charset="0"/>
              </a:rPr>
              <a:t/>
            </a:r>
            <a:br>
              <a:rPr lang="en-US" sz="1600" i="1" dirty="0" smtClean="0">
                <a:solidFill>
                  <a:srgbClr val="002060"/>
                </a:solidFill>
                <a:latin typeface="Calibri" panose="020F0502020204030204" pitchFamily="34" charset="0"/>
                <a:cs typeface="Calibri" panose="020F0502020204030204" pitchFamily="34" charset="0"/>
              </a:rPr>
            </a:br>
            <a:r>
              <a:rPr lang="en-US" sz="1600" i="1" dirty="0" smtClean="0">
                <a:solidFill>
                  <a:srgbClr val="002060"/>
                </a:solidFill>
                <a:latin typeface="Calibri" panose="020F0502020204030204" pitchFamily="34" charset="0"/>
                <a:cs typeface="Calibri" panose="020F0502020204030204" pitchFamily="34" charset="0"/>
              </a:rPr>
              <a:t/>
            </a:r>
            <a:br>
              <a:rPr lang="en-US" sz="1600" i="1" dirty="0" smtClean="0">
                <a:solidFill>
                  <a:srgbClr val="002060"/>
                </a:solidFill>
                <a:latin typeface="Calibri" panose="020F0502020204030204" pitchFamily="34" charset="0"/>
                <a:cs typeface="Calibri" panose="020F0502020204030204" pitchFamily="34" charset="0"/>
              </a:rPr>
            </a:br>
            <a:r>
              <a:rPr lang="en-US" sz="2000" u="sng" dirty="0">
                <a:latin typeface="Calibri" panose="020F0502020204030204" pitchFamily="34" charset="0"/>
                <a:cs typeface="Calibri" panose="020F0502020204030204" pitchFamily="34" charset="0"/>
              </a:rPr>
              <a:t>Submitted By</a:t>
            </a:r>
            <a:r>
              <a:rPr lang="en-US" sz="2000" u="sng" dirty="0" smtClean="0">
                <a:latin typeface="Calibri" panose="020F0502020204030204" pitchFamily="34" charset="0"/>
                <a:cs typeface="Calibri" panose="020F0502020204030204" pitchFamily="34" charset="0"/>
              </a:rPr>
              <a:t>:</a:t>
            </a:r>
            <a:r>
              <a:rPr lang="en-US" sz="2000" u="sng" dirty="0">
                <a:latin typeface="Calibri" panose="020F0502020204030204" pitchFamily="34" charset="0"/>
                <a:cs typeface="Calibri" panose="020F0502020204030204" pitchFamily="34" charset="0"/>
              </a:rPr>
              <a:t/>
            </a:r>
            <a:br>
              <a:rPr lang="en-US" sz="2000" u="sng" dirty="0">
                <a:latin typeface="Calibri" panose="020F0502020204030204" pitchFamily="34" charset="0"/>
                <a:cs typeface="Calibri" panose="020F0502020204030204" pitchFamily="34" charset="0"/>
              </a:rPr>
            </a:br>
            <a:r>
              <a:rPr lang="en-US" sz="1600" i="1" dirty="0">
                <a:latin typeface="Calibri" panose="020F0502020204030204" pitchFamily="34" charset="0"/>
                <a:cs typeface="Calibri" panose="020F0502020204030204" pitchFamily="34" charset="0"/>
              </a:rPr>
              <a:t>MD. AL-</a:t>
            </a:r>
            <a:r>
              <a:rPr lang="en-US" sz="1600" i="1" dirty="0" err="1">
                <a:latin typeface="Calibri" panose="020F0502020204030204" pitchFamily="34" charset="0"/>
                <a:cs typeface="Calibri" panose="020F0502020204030204" pitchFamily="34" charset="0"/>
              </a:rPr>
              <a:t>Mamun</a:t>
            </a:r>
            <a:r>
              <a:rPr lang="en-US" sz="1600" i="1" dirty="0">
                <a:latin typeface="Calibri" panose="020F0502020204030204" pitchFamily="34" charset="0"/>
                <a:cs typeface="Calibri" panose="020F0502020204030204" pitchFamily="34" charset="0"/>
              </a:rPr>
              <a:t> </a:t>
            </a:r>
            <a:r>
              <a:rPr lang="en-US" sz="1600" i="1" dirty="0" err="1">
                <a:latin typeface="Calibri" panose="020F0502020204030204" pitchFamily="34" charset="0"/>
                <a:cs typeface="Calibri" panose="020F0502020204030204" pitchFamily="34" charset="0"/>
              </a:rPr>
              <a:t>Bhuyian</a:t>
            </a:r>
            <a:r>
              <a:rPr lang="en-US" sz="1600" i="1" dirty="0">
                <a:latin typeface="Calibri" panose="020F0502020204030204" pitchFamily="34" charset="0"/>
                <a:cs typeface="Calibri" panose="020F0502020204030204" pitchFamily="34" charset="0"/>
              </a:rPr>
              <a:t/>
            </a:r>
            <a:br>
              <a:rPr lang="en-US" sz="1600" i="1" dirty="0">
                <a:latin typeface="Calibri" panose="020F0502020204030204" pitchFamily="34" charset="0"/>
                <a:cs typeface="Calibri" panose="020F0502020204030204" pitchFamily="34" charset="0"/>
              </a:rPr>
            </a:br>
            <a:r>
              <a:rPr lang="en-US" sz="1600" i="1" dirty="0">
                <a:latin typeface="Calibri" panose="020F0502020204030204" pitchFamily="34" charset="0"/>
                <a:cs typeface="Calibri" panose="020F0502020204030204" pitchFamily="34" charset="0"/>
              </a:rPr>
              <a:t>Reg. No : 2015-12-24</a:t>
            </a:r>
            <a:br>
              <a:rPr lang="en-US" sz="1600" i="1" dirty="0">
                <a:latin typeface="Calibri" panose="020F0502020204030204" pitchFamily="34" charset="0"/>
                <a:cs typeface="Calibri" panose="020F0502020204030204" pitchFamily="34" charset="0"/>
              </a:rPr>
            </a:br>
            <a:endParaRPr lang="en-US" sz="1600" i="1" dirty="0">
              <a:solidFill>
                <a:srgbClr val="002060"/>
              </a:solidFill>
              <a:latin typeface="Calibri" panose="020F0502020204030204" pitchFamily="34" charset="0"/>
              <a:cs typeface="Calibri" panose="020F0502020204030204" pitchFamily="34" charset="0"/>
            </a:endParaRPr>
          </a:p>
        </p:txBody>
      </p:sp>
      <p:cxnSp>
        <p:nvCxnSpPr>
          <p:cNvPr id="159" name="Google Shape;159;p29"/>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29"/>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3"/>
          <p:cNvSpPr txBox="1">
            <a:spLocks noGrp="1"/>
          </p:cNvSpPr>
          <p:nvPr>
            <p:ph type="title"/>
          </p:nvPr>
        </p:nvSpPr>
        <p:spPr>
          <a:xfrm>
            <a:off x="2438400" y="1428750"/>
            <a:ext cx="4114800"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idx="8"/>
          </p:nvPr>
        </p:nvSpPr>
        <p:spPr>
          <a:xfrm>
            <a:off x="3048000" y="1448188"/>
            <a:ext cx="1725125" cy="94278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dirty="0"/>
              <a:t>·</a:t>
            </a:r>
            <a:r>
              <a:rPr lang="en" sz="2000" dirty="0" smtClean="0"/>
              <a:t>04·</a:t>
            </a:r>
            <a:br>
              <a:rPr lang="en" sz="2000" dirty="0" smtClean="0"/>
            </a:br>
            <a:r>
              <a:rPr lang="en" sz="2000" dirty="0" smtClean="0"/>
              <a:t>Requirement</a:t>
            </a:r>
            <a:br>
              <a:rPr lang="en" sz="2000" dirty="0" smtClean="0"/>
            </a:br>
            <a:r>
              <a:rPr lang="en" sz="2000" dirty="0" smtClean="0"/>
              <a:t>Specification</a:t>
            </a:r>
            <a:endParaRPr sz="2000" dirty="0"/>
          </a:p>
        </p:txBody>
      </p:sp>
      <p:sp>
        <p:nvSpPr>
          <p:cNvPr id="167" name="Google Shape;167;p30"/>
          <p:cNvSpPr txBox="1">
            <a:spLocks noGrp="1"/>
          </p:cNvSpPr>
          <p:nvPr>
            <p:ph type="title" idx="15"/>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TABLE OF CONTENTS</a:t>
            </a:r>
            <a:endParaRPr dirty="0"/>
          </a:p>
        </p:txBody>
      </p:sp>
      <p:sp>
        <p:nvSpPr>
          <p:cNvPr id="179" name="Google Shape;179;p30"/>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180" name="Google Shape;180;p30"/>
          <p:cNvCxnSpPr>
            <a:stCxn id="179"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182" name="Google Shape;182;p30"/>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30"/>
          <p:cNvCxnSpPr/>
          <p:nvPr/>
        </p:nvCxnSpPr>
        <p:spPr>
          <a:xfrm>
            <a:off x="2522210" y="1352550"/>
            <a:ext cx="0" cy="2971800"/>
          </a:xfrm>
          <a:prstGeom prst="straightConnector1">
            <a:avLst/>
          </a:prstGeom>
          <a:noFill/>
          <a:ln w="9525" cap="flat" cmpd="sng">
            <a:solidFill>
              <a:schemeClr val="dk1"/>
            </a:solidFill>
            <a:prstDash val="solid"/>
            <a:round/>
            <a:headEnd type="none" w="med" len="med"/>
            <a:tailEnd type="none" w="med" len="med"/>
          </a:ln>
        </p:spPr>
      </p:cxnSp>
      <p:cxnSp>
        <p:nvCxnSpPr>
          <p:cNvPr id="184" name="Google Shape;184;p30"/>
          <p:cNvCxnSpPr/>
          <p:nvPr/>
        </p:nvCxnSpPr>
        <p:spPr>
          <a:xfrm>
            <a:off x="5410200" y="1369657"/>
            <a:ext cx="0" cy="297180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30"/>
          <p:cNvCxnSpPr/>
          <p:nvPr/>
        </p:nvCxnSpPr>
        <p:spPr>
          <a:xfrm>
            <a:off x="8428925" y="1200150"/>
            <a:ext cx="0" cy="3124200"/>
          </a:xfrm>
          <a:prstGeom prst="straightConnector1">
            <a:avLst/>
          </a:prstGeom>
          <a:noFill/>
          <a:ln w="9525" cap="flat" cmpd="sng">
            <a:solidFill>
              <a:schemeClr val="dk1"/>
            </a:solidFill>
            <a:prstDash val="solid"/>
            <a:round/>
            <a:headEnd type="none" w="med" len="med"/>
            <a:tailEnd type="none" w="med" len="med"/>
          </a:ln>
        </p:spPr>
      </p:cxnSp>
      <p:sp>
        <p:nvSpPr>
          <p:cNvPr id="36" name="Google Shape;166;p30"/>
          <p:cNvSpPr txBox="1">
            <a:spLocks/>
          </p:cNvSpPr>
          <p:nvPr/>
        </p:nvSpPr>
        <p:spPr>
          <a:xfrm>
            <a:off x="474177" y="2266950"/>
            <a:ext cx="1725125" cy="8665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2pPr>
            <a:lvl3pPr marR="0" lvl="2"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3pPr>
            <a:lvl4pPr marR="0" lvl="3"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4pPr>
            <a:lvl5pPr marR="0" lvl="4"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5pPr>
            <a:lvl6pPr marR="0" lvl="5"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6pPr>
            <a:lvl7pPr marR="0" lvl="6"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7pPr>
            <a:lvl8pPr marR="0" lvl="7"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8pPr>
            <a:lvl9pPr marR="0" lvl="8"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9pPr>
          </a:lstStyle>
          <a:p>
            <a:r>
              <a:rPr lang="en-US" sz="2000" dirty="0" smtClean="0"/>
              <a:t>·02·</a:t>
            </a:r>
            <a:br>
              <a:rPr lang="en-US" sz="2000" dirty="0" smtClean="0"/>
            </a:br>
            <a:r>
              <a:rPr lang="en-US" sz="2000" dirty="0" smtClean="0"/>
              <a:t>Existing System</a:t>
            </a:r>
            <a:endParaRPr lang="en-US" sz="2000" dirty="0"/>
          </a:p>
        </p:txBody>
      </p:sp>
      <p:sp>
        <p:nvSpPr>
          <p:cNvPr id="37" name="Google Shape;166;p30"/>
          <p:cNvSpPr txBox="1">
            <a:spLocks/>
          </p:cNvSpPr>
          <p:nvPr/>
        </p:nvSpPr>
        <p:spPr>
          <a:xfrm>
            <a:off x="467957" y="3181350"/>
            <a:ext cx="1725125" cy="1143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2pPr>
            <a:lvl3pPr marR="0" lvl="2"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3pPr>
            <a:lvl4pPr marR="0" lvl="3"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4pPr>
            <a:lvl5pPr marR="0" lvl="4"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5pPr>
            <a:lvl6pPr marR="0" lvl="5"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6pPr>
            <a:lvl7pPr marR="0" lvl="6"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7pPr>
            <a:lvl8pPr marR="0" lvl="7"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8pPr>
            <a:lvl9pPr marR="0" lvl="8"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9pPr>
          </a:lstStyle>
          <a:p>
            <a:r>
              <a:rPr lang="en-US" sz="2000" dirty="0" smtClean="0"/>
              <a:t>·03·</a:t>
            </a:r>
            <a:br>
              <a:rPr lang="en-US" sz="2000" dirty="0" smtClean="0"/>
            </a:br>
            <a:r>
              <a:rPr lang="en-US" sz="2000" dirty="0" smtClean="0"/>
              <a:t>Proposed</a:t>
            </a:r>
          </a:p>
          <a:p>
            <a:r>
              <a:rPr lang="en-US" sz="2000" dirty="0" smtClean="0"/>
              <a:t>System</a:t>
            </a:r>
            <a:endParaRPr lang="en-US" sz="2000" dirty="0"/>
          </a:p>
        </p:txBody>
      </p:sp>
      <p:sp>
        <p:nvSpPr>
          <p:cNvPr id="38" name="Google Shape;166;p30"/>
          <p:cNvSpPr txBox="1">
            <a:spLocks/>
          </p:cNvSpPr>
          <p:nvPr/>
        </p:nvSpPr>
        <p:spPr>
          <a:xfrm>
            <a:off x="381000" y="1247969"/>
            <a:ext cx="1725125" cy="1143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2pPr>
            <a:lvl3pPr marR="0" lvl="2"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3pPr>
            <a:lvl4pPr marR="0" lvl="3"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4pPr>
            <a:lvl5pPr marR="0" lvl="4"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5pPr>
            <a:lvl6pPr marR="0" lvl="5"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6pPr>
            <a:lvl7pPr marR="0" lvl="6"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7pPr>
            <a:lvl8pPr marR="0" lvl="7"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8pPr>
            <a:lvl9pPr marR="0" lvl="8"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9pPr>
          </a:lstStyle>
          <a:p>
            <a:r>
              <a:rPr lang="en-US" sz="2000" dirty="0" smtClean="0"/>
              <a:t>·01·</a:t>
            </a:r>
            <a:br>
              <a:rPr lang="en-US" sz="2000" dirty="0" smtClean="0"/>
            </a:br>
            <a:r>
              <a:rPr lang="en-US" sz="2000" dirty="0" smtClean="0"/>
              <a:t>Introduction</a:t>
            </a:r>
            <a:endParaRPr lang="en-US" sz="2000" dirty="0"/>
          </a:p>
        </p:txBody>
      </p:sp>
      <p:sp>
        <p:nvSpPr>
          <p:cNvPr id="42" name="Google Shape;166;p30"/>
          <p:cNvSpPr txBox="1">
            <a:spLocks noGrp="1"/>
          </p:cNvSpPr>
          <p:nvPr>
            <p:ph type="title" idx="8"/>
          </p:nvPr>
        </p:nvSpPr>
        <p:spPr>
          <a:xfrm>
            <a:off x="2971800" y="2571750"/>
            <a:ext cx="1725125" cy="942781"/>
          </a:xfrm>
          <a:prstGeom prst="rect">
            <a:avLst/>
          </a:prstGeom>
        </p:spPr>
        <p:txBody>
          <a:bodyPr spcFirstLastPara="1" wrap="square" lIns="0" tIns="0" rIns="0" bIns="0" anchor="ctr" anchorCtr="0">
            <a:noAutofit/>
          </a:bodyPr>
          <a:lstStyle/>
          <a:p>
            <a:pPr lvl="0"/>
            <a:r>
              <a:rPr lang="en" sz="2000" dirty="0"/>
              <a:t>·</a:t>
            </a:r>
            <a:r>
              <a:rPr lang="en" sz="2000" dirty="0" smtClean="0"/>
              <a:t>05·</a:t>
            </a:r>
            <a:br>
              <a:rPr lang="en" sz="2000" dirty="0" smtClean="0"/>
            </a:br>
            <a:r>
              <a:rPr lang="en-US" sz="2000" dirty="0"/>
              <a:t>Designing &amp; Planning</a:t>
            </a:r>
            <a:endParaRPr sz="2000" dirty="0"/>
          </a:p>
        </p:txBody>
      </p:sp>
      <p:sp>
        <p:nvSpPr>
          <p:cNvPr id="43" name="Google Shape;166;p30"/>
          <p:cNvSpPr txBox="1">
            <a:spLocks noGrp="1"/>
          </p:cNvSpPr>
          <p:nvPr>
            <p:ph type="title" idx="8"/>
          </p:nvPr>
        </p:nvSpPr>
        <p:spPr>
          <a:xfrm>
            <a:off x="3107965" y="3638550"/>
            <a:ext cx="1828810" cy="94278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dirty="0"/>
              <a:t>·</a:t>
            </a:r>
            <a:r>
              <a:rPr lang="en" sz="2000" dirty="0" smtClean="0"/>
              <a:t>06·</a:t>
            </a:r>
            <a:br>
              <a:rPr lang="en" sz="2000" dirty="0" smtClean="0"/>
            </a:br>
            <a:r>
              <a:rPr lang="en" sz="2000" dirty="0" smtClean="0"/>
              <a:t>Implementations Details</a:t>
            </a:r>
            <a:endParaRPr sz="2000" dirty="0"/>
          </a:p>
        </p:txBody>
      </p:sp>
      <p:sp>
        <p:nvSpPr>
          <p:cNvPr id="44" name="Google Shape;166;p30"/>
          <p:cNvSpPr txBox="1">
            <a:spLocks noGrp="1"/>
          </p:cNvSpPr>
          <p:nvPr>
            <p:ph type="title" idx="8"/>
          </p:nvPr>
        </p:nvSpPr>
        <p:spPr>
          <a:xfrm>
            <a:off x="5974250" y="2367059"/>
            <a:ext cx="1725125" cy="942781"/>
          </a:xfrm>
          <a:prstGeom prst="rect">
            <a:avLst/>
          </a:prstGeom>
        </p:spPr>
        <p:txBody>
          <a:bodyPr spcFirstLastPara="1" wrap="square" lIns="0" tIns="0" rIns="0" bIns="0" anchor="ctr" anchorCtr="0">
            <a:noAutofit/>
          </a:bodyPr>
          <a:lstStyle/>
          <a:p>
            <a:pPr lvl="0"/>
            <a:r>
              <a:rPr lang="en" sz="2000" dirty="0"/>
              <a:t>·</a:t>
            </a:r>
            <a:r>
              <a:rPr lang="en" sz="2000" dirty="0" smtClean="0"/>
              <a:t>08·</a:t>
            </a:r>
            <a:br>
              <a:rPr lang="en" sz="2000" dirty="0" smtClean="0"/>
            </a:br>
            <a:r>
              <a:rPr lang="en-US" sz="2000" dirty="0"/>
              <a:t>Future Work</a:t>
            </a:r>
          </a:p>
        </p:txBody>
      </p:sp>
      <p:sp>
        <p:nvSpPr>
          <p:cNvPr id="45" name="Google Shape;166;p30"/>
          <p:cNvSpPr txBox="1">
            <a:spLocks noGrp="1"/>
          </p:cNvSpPr>
          <p:nvPr>
            <p:ph type="title" idx="8"/>
          </p:nvPr>
        </p:nvSpPr>
        <p:spPr>
          <a:xfrm>
            <a:off x="6096000" y="3381569"/>
            <a:ext cx="1725125" cy="94278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dirty="0"/>
              <a:t>·</a:t>
            </a:r>
            <a:r>
              <a:rPr lang="en" sz="2000" dirty="0" smtClean="0"/>
              <a:t>09·</a:t>
            </a:r>
            <a:br>
              <a:rPr lang="en" sz="2000" dirty="0" smtClean="0"/>
            </a:br>
            <a:r>
              <a:rPr lang="en" sz="2000" dirty="0" smtClean="0"/>
              <a:t>Website Screenshot</a:t>
            </a:r>
            <a:endParaRPr sz="2000" dirty="0"/>
          </a:p>
        </p:txBody>
      </p:sp>
      <p:sp>
        <p:nvSpPr>
          <p:cNvPr id="46" name="Google Shape;166;p30"/>
          <p:cNvSpPr txBox="1">
            <a:spLocks noGrp="1"/>
          </p:cNvSpPr>
          <p:nvPr>
            <p:ph type="title" idx="8"/>
          </p:nvPr>
        </p:nvSpPr>
        <p:spPr>
          <a:xfrm>
            <a:off x="5974250" y="1448188"/>
            <a:ext cx="1725125" cy="942781"/>
          </a:xfrm>
          <a:prstGeom prst="rect">
            <a:avLst/>
          </a:prstGeom>
        </p:spPr>
        <p:txBody>
          <a:bodyPr spcFirstLastPara="1" wrap="square" lIns="0" tIns="0" rIns="0" bIns="0" anchor="ctr" anchorCtr="0">
            <a:noAutofit/>
          </a:bodyPr>
          <a:lstStyle/>
          <a:p>
            <a:r>
              <a:rPr lang="en" sz="2000" dirty="0"/>
              <a:t>·</a:t>
            </a:r>
            <a:r>
              <a:rPr lang="en" sz="2000" dirty="0" smtClean="0"/>
              <a:t>07·</a:t>
            </a:r>
            <a:br>
              <a:rPr lang="en" sz="2000" dirty="0" smtClean="0"/>
            </a:br>
            <a:r>
              <a:rPr lang="en-US" sz="2000" dirty="0" smtClean="0"/>
              <a:t>Limitations</a:t>
            </a:r>
            <a:r>
              <a:rPr lang="en-US" sz="2000" dirty="0"/>
              <a:t/>
            </a:r>
            <a:br>
              <a:rPr lang="en-US" sz="2000" dirty="0"/>
            </a:b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1" name="Google Shape;191;p31"/>
          <p:cNvSpPr txBox="1">
            <a:spLocks noGrp="1"/>
          </p:cNvSpPr>
          <p:nvPr>
            <p:ph type="subTitle" idx="1"/>
          </p:nvPr>
        </p:nvSpPr>
        <p:spPr>
          <a:xfrm>
            <a:off x="304800" y="895350"/>
            <a:ext cx="8763000" cy="3733800"/>
          </a:xfrm>
          <a:prstGeom prst="rect">
            <a:avLst/>
          </a:prstGeom>
        </p:spPr>
        <p:txBody>
          <a:bodyPr spcFirstLastPara="1" wrap="square" lIns="91425" tIns="91425" rIns="91425" bIns="91425" anchor="ctr" anchorCtr="0">
            <a:noAutofit/>
          </a:bodyPr>
          <a:lstStyle/>
          <a:p>
            <a:pPr algn="just"/>
            <a:r>
              <a:rPr lang="en-US" sz="1400" b="1" dirty="0" smtClean="0">
                <a:solidFill>
                  <a:srgbClr val="FFFF00"/>
                </a:solidFill>
              </a:rPr>
              <a:t>The </a:t>
            </a:r>
            <a:r>
              <a:rPr lang="en-US" sz="1400" b="1" dirty="0">
                <a:solidFill>
                  <a:srgbClr val="FFFF00"/>
                </a:solidFill>
              </a:rPr>
              <a:t>project “Lakeshore Online Hotel Management System” is a system based on accessing the internet to book </a:t>
            </a:r>
            <a:r>
              <a:rPr lang="en-US" sz="1400" b="1" dirty="0" smtClean="0">
                <a:solidFill>
                  <a:srgbClr val="FFFF00"/>
                </a:solidFill>
              </a:rPr>
              <a:t>for rooms </a:t>
            </a:r>
            <a:r>
              <a:rPr lang="en-US" sz="1400" b="1" dirty="0">
                <a:solidFill>
                  <a:srgbClr val="FFFF00"/>
                </a:solidFill>
              </a:rPr>
              <a:t>in a hotel. The purpose of this study is to develop and implement an online hotel reservation system </a:t>
            </a:r>
            <a:r>
              <a:rPr lang="en-US" sz="1400" b="1" dirty="0" smtClean="0">
                <a:solidFill>
                  <a:srgbClr val="FFFF00"/>
                </a:solidFill>
              </a:rPr>
              <a:t>for hotels</a:t>
            </a:r>
            <a:r>
              <a:rPr lang="en-US" sz="1400" b="1" dirty="0">
                <a:solidFill>
                  <a:srgbClr val="FFFF00"/>
                </a:solidFill>
              </a:rPr>
              <a:t>, that will replace the manual method of booking for hotel rooms. The previous system for booking </a:t>
            </a:r>
            <a:r>
              <a:rPr lang="en-US" sz="1400" b="1" dirty="0" smtClean="0">
                <a:solidFill>
                  <a:srgbClr val="FFFF00"/>
                </a:solidFill>
              </a:rPr>
              <a:t>rooms were </a:t>
            </a:r>
            <a:r>
              <a:rPr lang="en-US" sz="1400" b="1" dirty="0">
                <a:solidFill>
                  <a:srgbClr val="FFFF00"/>
                </a:solidFill>
              </a:rPr>
              <a:t>faced with so many problems like, delay in processing the customer booking or paying for rooms that is below or beyond his standard, causes difficulty for emergency booking</a:t>
            </a:r>
            <a:r>
              <a:rPr lang="en-US" sz="1400" b="1" dirty="0" smtClean="0">
                <a:solidFill>
                  <a:srgbClr val="FFFF00"/>
                </a:solidFill>
              </a:rPr>
              <a:t>.</a:t>
            </a:r>
          </a:p>
          <a:p>
            <a:endParaRPr lang="en-US" sz="1400" b="1" dirty="0">
              <a:solidFill>
                <a:srgbClr val="FFFF00"/>
              </a:solidFill>
            </a:endParaRPr>
          </a:p>
          <a:p>
            <a:r>
              <a:rPr lang="en-US" sz="1400" b="1" dirty="0">
                <a:solidFill>
                  <a:srgbClr val="FFFF00"/>
                </a:solidFill>
              </a:rPr>
              <a:t>The objects-oriented analysis and design methodology (OOADM) was therefore used to </a:t>
            </a:r>
            <a:r>
              <a:rPr lang="en-US" sz="1400" b="1" dirty="0" err="1">
                <a:solidFill>
                  <a:srgbClr val="FFFF00"/>
                </a:solidFill>
              </a:rPr>
              <a:t>analyse</a:t>
            </a:r>
            <a:r>
              <a:rPr lang="en-US" sz="1400" b="1" dirty="0">
                <a:solidFill>
                  <a:srgbClr val="FFFF00"/>
                </a:solidFill>
              </a:rPr>
              <a:t> the system in order to discover the various objects involved and how they interact with one another so that a new and improved system can be defined</a:t>
            </a:r>
            <a:r>
              <a:rPr lang="en-US" sz="1400" b="1" dirty="0" smtClean="0">
                <a:solidFill>
                  <a:srgbClr val="FFFF00"/>
                </a:solidFill>
              </a:rPr>
              <a:t>.</a:t>
            </a:r>
          </a:p>
          <a:p>
            <a:endParaRPr lang="en-US" sz="1400" b="1" dirty="0">
              <a:solidFill>
                <a:srgbClr val="FFFF00"/>
              </a:solidFill>
            </a:endParaRPr>
          </a:p>
          <a:p>
            <a:pPr fontAlgn="base"/>
            <a:r>
              <a:rPr lang="en-US" sz="1400" b="1" dirty="0">
                <a:solidFill>
                  <a:srgbClr val="FFFF00"/>
                </a:solidFill>
              </a:rPr>
              <a:t>The use of online view of room rates and uploading of available rooms and facilities was used for the new system so that the customer can view and make his choice before arrival, and also in the case of emergency travelling. This new system assisted the hotel owners in managing their hotels, because they can also regulate the receptionist moves and avoid fraudulent activities. It also increased the efficiency of the hotel managers and also their profit margin, once they have a better and good facilities.</a:t>
            </a:r>
          </a:p>
        </p:txBody>
      </p:sp>
      <p:sp>
        <p:nvSpPr>
          <p:cNvPr id="192" name="Google Shape;192;p31"/>
          <p:cNvSpPr txBox="1">
            <a:spLocks noGrp="1"/>
          </p:cNvSpPr>
          <p:nvPr>
            <p:ph type="title" idx="2"/>
          </p:nvPr>
        </p:nvSpPr>
        <p:spPr>
          <a:xfrm>
            <a:off x="228600" y="269100"/>
            <a:ext cx="6858000" cy="70244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r>
              <a:rPr lang="en" dirty="0" smtClean="0"/>
              <a:t>· Introduction</a:t>
            </a:r>
            <a:endParaRPr dirty="0"/>
          </a:p>
        </p:txBody>
      </p:sp>
      <p:cxnSp>
        <p:nvCxnSpPr>
          <p:cNvPr id="194" name="Google Shape;194;p3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31"/>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rPr>
              <a:t>SINCE 1930</a:t>
            </a:r>
            <a:endParaRPr sz="800">
              <a:solidFill>
                <a:schemeClr val="dk2"/>
              </a:solidFill>
            </a:endParaRPr>
          </a:p>
        </p:txBody>
      </p:sp>
      <p:cxnSp>
        <p:nvCxnSpPr>
          <p:cNvPr id="196" name="Google Shape;196;p31"/>
          <p:cNvCxnSpPr>
            <a:stCxn id="195"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lvl="1"/>
            <a:r>
              <a:rPr lang="en-US" b="1" dirty="0"/>
              <a:t>Existing System</a:t>
            </a:r>
            <a:br>
              <a:rPr lang="en-US" b="1" dirty="0"/>
            </a:br>
            <a:r>
              <a:rPr lang="en-US" dirty="0"/>
              <a:t> </a:t>
            </a:r>
            <a:br>
              <a:rPr lang="en-US" dirty="0"/>
            </a:br>
            <a:r>
              <a:rPr lang="en-US" dirty="0"/>
              <a:t>In the existing system, only provides the information about particular hotel and only some of the hotels has possibility to reserve the rooms. The previous system was failure to publish the room’s availability of multiple hotels. And, it is failure to provide </a:t>
            </a:r>
            <a:r>
              <a:rPr lang="en-US" dirty="0" err="1"/>
              <a:t>defence</a:t>
            </a:r>
            <a:r>
              <a:rPr lang="en-US" dirty="0"/>
              <a:t> to admin and user information.</a:t>
            </a:r>
            <a:br>
              <a:rPr lang="en-US" dirty="0"/>
            </a:br>
            <a:endParaRPr dirty="0"/>
          </a:p>
        </p:txBody>
      </p:sp>
      <p:sp>
        <p:nvSpPr>
          <p:cNvPr id="217" name="Google Shape;217;p32"/>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218" name="Google Shape;218;p32"/>
          <p:cNvCxnSpPr>
            <a:stCxn id="217"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219" name="Google Shape;219;p32"/>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220" name="Google Shape;220;p32"/>
          <p:cNvCxnSpPr>
            <a:stCxn id="219"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720000" y="395624"/>
            <a:ext cx="7704000" cy="4157325"/>
          </a:xfrm>
          <a:prstGeom prst="rect">
            <a:avLst/>
          </a:prstGeom>
        </p:spPr>
        <p:txBody>
          <a:bodyPr spcFirstLastPara="1" wrap="square" lIns="0" tIns="0" rIns="0" bIns="0" anchor="t" anchorCtr="0">
            <a:noAutofit/>
          </a:bodyPr>
          <a:lstStyle/>
          <a:p>
            <a:pPr lvl="1"/>
            <a:r>
              <a:rPr lang="en-US" sz="1800" b="1" dirty="0" smtClean="0">
                <a:solidFill>
                  <a:srgbClr val="002060"/>
                </a:solidFill>
              </a:rPr>
              <a:t>Proposed System</a:t>
            </a:r>
            <a:br>
              <a:rPr lang="en-US" sz="1800" b="1" dirty="0" smtClean="0">
                <a:solidFill>
                  <a:srgbClr val="002060"/>
                </a:solidFill>
              </a:rPr>
            </a:br>
            <a:r>
              <a:rPr lang="en-US" sz="1800" b="1" dirty="0"/>
              <a:t/>
            </a:r>
            <a:br>
              <a:rPr lang="en-US" sz="1800" b="1" dirty="0"/>
            </a:br>
            <a:r>
              <a:rPr lang="en-US" sz="1800" dirty="0"/>
              <a:t>A Lakeshore Online hotel management system provides the quality service to the end user. This project aims at creating on Hotel Management System which can be used by Admin and Customers. The admin to advise/publish the availability of rooms in different hotels and customers are checking the availability of room in required hotel. Customers should be able to know the availability of the rooms on a particular date to reserve in </a:t>
            </a:r>
            <a:r>
              <a:rPr lang="en-US" sz="1800" dirty="0" smtClean="0"/>
              <a:t>hotel room. </a:t>
            </a:r>
            <a:r>
              <a:rPr lang="en-US" sz="1800" dirty="0"/>
              <a:t>They should be able to reserve the available rooms according to their need in advance. To make their stay comfortable. The Admin hands the booking information of customers. The users can register and log into the system. The administrator will know the details of reservation and daily income.     only provides the information about particular hotel and only some of the hotels has possibility to reserve the rooms. The previous system was failure to publish the room’s availability of multiple hotels. And, it is failure to provide </a:t>
            </a:r>
            <a:r>
              <a:rPr lang="en-US" sz="1800" dirty="0" err="1"/>
              <a:t>defence</a:t>
            </a:r>
            <a:r>
              <a:rPr lang="en-US" sz="1800" dirty="0"/>
              <a:t> to admin and user information.</a:t>
            </a:r>
            <a:endParaRPr lang="en-US" sz="1800" b="1" dirty="0"/>
          </a:p>
        </p:txBody>
      </p:sp>
      <p:sp>
        <p:nvSpPr>
          <p:cNvPr id="217" name="Google Shape;217;p32"/>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218" name="Google Shape;218;p32"/>
          <p:cNvCxnSpPr>
            <a:stCxn id="217"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32"/>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8870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720000" y="395625"/>
            <a:ext cx="6214200" cy="804526"/>
          </a:xfrm>
          <a:prstGeom prst="rect">
            <a:avLst/>
          </a:prstGeom>
        </p:spPr>
        <p:txBody>
          <a:bodyPr spcFirstLastPara="1" wrap="square" lIns="0" tIns="0" rIns="0" bIns="0" anchor="t" anchorCtr="0">
            <a:noAutofit/>
          </a:bodyPr>
          <a:lstStyle/>
          <a:p>
            <a:pPr lvl="0"/>
            <a:r>
              <a:rPr lang="en" sz="3200" dirty="0" smtClean="0"/>
              <a:t>Requirement Specification</a:t>
            </a:r>
            <a:endParaRPr dirty="0"/>
          </a:p>
        </p:txBody>
      </p:sp>
      <p:pic>
        <p:nvPicPr>
          <p:cNvPr id="251" name="Google Shape;251;p34"/>
          <p:cNvPicPr preferRelativeResize="0"/>
          <p:nvPr/>
        </p:nvPicPr>
        <p:blipFill rotWithShape="1">
          <a:blip r:embed="rId3">
            <a:alphaModFix/>
          </a:blip>
          <a:srcRect l="19839" r="20813" b="-100"/>
          <a:stretch/>
        </p:blipFill>
        <p:spPr>
          <a:xfrm>
            <a:off x="5562599" y="0"/>
            <a:ext cx="3581402" cy="5143499"/>
          </a:xfrm>
          <a:prstGeom prst="rect">
            <a:avLst/>
          </a:prstGeom>
          <a:noFill/>
          <a:ln>
            <a:noFill/>
          </a:ln>
        </p:spPr>
      </p:pic>
      <p:sp>
        <p:nvSpPr>
          <p:cNvPr id="252" name="Google Shape;252;p34"/>
          <p:cNvSpPr/>
          <p:nvPr/>
        </p:nvSpPr>
        <p:spPr>
          <a:xfrm>
            <a:off x="5562599" y="0"/>
            <a:ext cx="3581525"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34"/>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34"/>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3" name="Table 2"/>
          <p:cNvGraphicFramePr>
            <a:graphicFrameLocks noGrp="1"/>
          </p:cNvGraphicFramePr>
          <p:nvPr>
            <p:extLst>
              <p:ext uri="{D42A27DB-BD31-4B8C-83A1-F6EECF244321}">
                <p14:modId xmlns:p14="http://schemas.microsoft.com/office/powerpoint/2010/main" val="3664037440"/>
              </p:ext>
            </p:extLst>
          </p:nvPr>
        </p:nvGraphicFramePr>
        <p:xfrm>
          <a:off x="457200" y="1581150"/>
          <a:ext cx="5843270" cy="1097280"/>
        </p:xfrm>
        <a:graphic>
          <a:graphicData uri="http://schemas.openxmlformats.org/drawingml/2006/table">
            <a:tbl>
              <a:tblPr firstRow="1" firstCol="1" bandRow="1">
                <a:tableStyleId>{5BE27DAC-CCEB-44D0-BB7D-AA3DBFC7D4FC}</a:tableStyleId>
              </a:tblPr>
              <a:tblGrid>
                <a:gridCol w="1602105"/>
                <a:gridCol w="4241165"/>
              </a:tblGrid>
              <a:tr h="258445">
                <a:tc>
                  <a:txBody>
                    <a:bodyPr/>
                    <a:lstStyle/>
                    <a:p>
                      <a:pPr marL="0" marR="158750">
                        <a:lnSpc>
                          <a:spcPct val="150000"/>
                        </a:lnSpc>
                        <a:spcBef>
                          <a:spcPts val="0"/>
                        </a:spcBef>
                        <a:spcAft>
                          <a:spcPts val="0"/>
                        </a:spcAft>
                      </a:pPr>
                      <a:r>
                        <a:rPr lang="en-US" sz="1200" dirty="0">
                          <a:effectLst/>
                        </a:rPr>
                        <a:t>Number</a:t>
                      </a:r>
                      <a:endParaRPr lang="en-US" sz="1200" dirty="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dirty="0">
                          <a:effectLst/>
                        </a:rPr>
                        <a:t>Description</a:t>
                      </a:r>
                      <a:endParaRPr lang="en-US" sz="1200" dirty="0">
                        <a:effectLst/>
                        <a:latin typeface="Times New Roman"/>
                        <a:ea typeface="Times New Roman"/>
                        <a:cs typeface="Times New Roman"/>
                      </a:endParaRPr>
                    </a:p>
                  </a:txBody>
                  <a:tcPr marL="68580" marR="68580" marT="0" marB="0"/>
                </a:tc>
              </a:tr>
              <a:tr h="258445">
                <a:tc>
                  <a:txBody>
                    <a:bodyPr/>
                    <a:lstStyle/>
                    <a:p>
                      <a:pPr marL="0" marR="158750" algn="just">
                        <a:lnSpc>
                          <a:spcPct val="150000"/>
                        </a:lnSpc>
                        <a:spcBef>
                          <a:spcPts val="0"/>
                        </a:spcBef>
                        <a:spcAft>
                          <a:spcPts val="0"/>
                        </a:spcAft>
                      </a:pPr>
                      <a:r>
                        <a:rPr lang="en-US" sz="1200">
                          <a:effectLst/>
                        </a:rPr>
                        <a:t>1</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1 pc with 250 GB or more Hard disk</a:t>
                      </a:r>
                      <a:endParaRPr lang="en-US" sz="1200">
                        <a:effectLst/>
                        <a:latin typeface="Times New Roman"/>
                        <a:ea typeface="Times New Roman"/>
                        <a:cs typeface="Times New Roman"/>
                      </a:endParaRPr>
                    </a:p>
                  </a:txBody>
                  <a:tcPr marL="68580" marR="68580" marT="0" marB="0"/>
                </a:tc>
              </a:tr>
              <a:tr h="258445">
                <a:tc>
                  <a:txBody>
                    <a:bodyPr/>
                    <a:lstStyle/>
                    <a:p>
                      <a:pPr marL="0" marR="158750" algn="just">
                        <a:lnSpc>
                          <a:spcPct val="150000"/>
                        </a:lnSpc>
                        <a:spcBef>
                          <a:spcPts val="0"/>
                        </a:spcBef>
                        <a:spcAft>
                          <a:spcPts val="0"/>
                        </a:spcAft>
                      </a:pPr>
                      <a:r>
                        <a:rPr lang="en-US" sz="1200">
                          <a:effectLst/>
                        </a:rPr>
                        <a:t>2</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2 GB RAM</a:t>
                      </a:r>
                      <a:endParaRPr lang="en-US" sz="1200">
                        <a:effectLst/>
                        <a:latin typeface="Times New Roman"/>
                        <a:ea typeface="Times New Roman"/>
                        <a:cs typeface="Times New Roman"/>
                      </a:endParaRPr>
                    </a:p>
                  </a:txBody>
                  <a:tcPr marL="68580" marR="68580" marT="0" marB="0"/>
                </a:tc>
              </a:tr>
              <a:tr h="258445">
                <a:tc>
                  <a:txBody>
                    <a:bodyPr/>
                    <a:lstStyle/>
                    <a:p>
                      <a:pPr marL="0" marR="158750" algn="just">
                        <a:lnSpc>
                          <a:spcPct val="150000"/>
                        </a:lnSpc>
                        <a:spcBef>
                          <a:spcPts val="0"/>
                        </a:spcBef>
                        <a:spcAft>
                          <a:spcPts val="0"/>
                        </a:spcAft>
                      </a:pPr>
                      <a:r>
                        <a:rPr lang="en-US" sz="1200" dirty="0">
                          <a:effectLst/>
                        </a:rPr>
                        <a:t>3</a:t>
                      </a:r>
                      <a:endParaRPr lang="en-US" sz="1200" dirty="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dirty="0">
                          <a:effectLst/>
                        </a:rPr>
                        <a:t>PC with Pentium 1 and above</a:t>
                      </a:r>
                      <a:endParaRPr lang="en-US" sz="1200" dirty="0">
                        <a:effectLst/>
                        <a:latin typeface="Times New Roman"/>
                        <a:ea typeface="Times New Roman"/>
                        <a:cs typeface="Times New Roman"/>
                      </a:endParaRPr>
                    </a:p>
                  </a:txBody>
                  <a:tcPr marL="68580" marR="68580" marT="0" marB="0"/>
                </a:tc>
              </a:tr>
            </a:tbl>
          </a:graphicData>
        </a:graphic>
      </p:graphicFrame>
      <p:sp>
        <p:nvSpPr>
          <p:cNvPr id="12" name="Google Shape;249;p34"/>
          <p:cNvSpPr txBox="1">
            <a:spLocks/>
          </p:cNvSpPr>
          <p:nvPr/>
        </p:nvSpPr>
        <p:spPr>
          <a:xfrm>
            <a:off x="457200" y="1123950"/>
            <a:ext cx="6214200" cy="8045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r>
              <a:rPr lang="en-US" sz="2400" dirty="0" smtClean="0"/>
              <a:t>Hardware Requirement</a:t>
            </a:r>
            <a:endParaRPr lang="en-US" sz="2400" dirty="0"/>
          </a:p>
        </p:txBody>
      </p:sp>
      <p:sp>
        <p:nvSpPr>
          <p:cNvPr id="13" name="Google Shape;249;p34"/>
          <p:cNvSpPr txBox="1">
            <a:spLocks/>
          </p:cNvSpPr>
          <p:nvPr/>
        </p:nvSpPr>
        <p:spPr>
          <a:xfrm>
            <a:off x="457200" y="2800350"/>
            <a:ext cx="6214200" cy="533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r>
              <a:rPr lang="en-US" sz="2400" dirty="0" smtClean="0"/>
              <a:t>Software Requirement</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665649695"/>
              </p:ext>
            </p:extLst>
          </p:nvPr>
        </p:nvGraphicFramePr>
        <p:xfrm>
          <a:off x="465851" y="3308340"/>
          <a:ext cx="6010910" cy="1645920"/>
        </p:xfrm>
        <a:graphic>
          <a:graphicData uri="http://schemas.openxmlformats.org/drawingml/2006/table">
            <a:tbl>
              <a:tblPr firstRow="1" firstCol="1" bandRow="1">
                <a:tableStyleId>{5BE27DAC-CCEB-44D0-BB7D-AA3DBFC7D4FC}</a:tableStyleId>
              </a:tblPr>
              <a:tblGrid>
                <a:gridCol w="1196975"/>
                <a:gridCol w="2622550"/>
                <a:gridCol w="2191385"/>
              </a:tblGrid>
              <a:tr h="260985">
                <a:tc>
                  <a:txBody>
                    <a:bodyPr/>
                    <a:lstStyle/>
                    <a:p>
                      <a:pPr marL="0" marR="158750" algn="just">
                        <a:lnSpc>
                          <a:spcPct val="150000"/>
                        </a:lnSpc>
                        <a:spcBef>
                          <a:spcPts val="0"/>
                        </a:spcBef>
                        <a:spcAft>
                          <a:spcPts val="0"/>
                        </a:spcAft>
                      </a:pPr>
                      <a:r>
                        <a:rPr lang="en-US" sz="1200" dirty="0">
                          <a:effectLst/>
                        </a:rPr>
                        <a:t>Number</a:t>
                      </a:r>
                      <a:endParaRPr lang="en-US" sz="1200" dirty="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Description</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 </a:t>
                      </a:r>
                      <a:endParaRPr lang="en-US" sz="1200">
                        <a:effectLst/>
                        <a:latin typeface="Times New Roman"/>
                        <a:ea typeface="Times New Roman"/>
                        <a:cs typeface="Times New Roman"/>
                      </a:endParaRPr>
                    </a:p>
                  </a:txBody>
                  <a:tcPr marL="68580" marR="68580" marT="0" marB="0"/>
                </a:tc>
              </a:tr>
              <a:tr h="260985">
                <a:tc>
                  <a:txBody>
                    <a:bodyPr/>
                    <a:lstStyle/>
                    <a:p>
                      <a:pPr marL="0" marR="158750" algn="just">
                        <a:lnSpc>
                          <a:spcPct val="150000"/>
                        </a:lnSpc>
                        <a:spcBef>
                          <a:spcPts val="0"/>
                        </a:spcBef>
                        <a:spcAft>
                          <a:spcPts val="0"/>
                        </a:spcAft>
                      </a:pPr>
                      <a:r>
                        <a:rPr lang="en-US" sz="1200">
                          <a:effectLst/>
                        </a:rPr>
                        <a:t>1</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Operating System</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Windos XP/Windows</a:t>
                      </a:r>
                      <a:endParaRPr lang="en-US" sz="1200">
                        <a:effectLst/>
                        <a:latin typeface="Times New Roman"/>
                        <a:ea typeface="Times New Roman"/>
                        <a:cs typeface="Times New Roman"/>
                      </a:endParaRPr>
                    </a:p>
                  </a:txBody>
                  <a:tcPr marL="68580" marR="68580" marT="0" marB="0"/>
                </a:tc>
              </a:tr>
              <a:tr h="260985">
                <a:tc>
                  <a:txBody>
                    <a:bodyPr/>
                    <a:lstStyle/>
                    <a:p>
                      <a:pPr marL="0" marR="158750" algn="just">
                        <a:lnSpc>
                          <a:spcPct val="150000"/>
                        </a:lnSpc>
                        <a:spcBef>
                          <a:spcPts val="0"/>
                        </a:spcBef>
                        <a:spcAft>
                          <a:spcPts val="0"/>
                        </a:spcAft>
                      </a:pPr>
                      <a:r>
                        <a:rPr lang="en-US" sz="1200">
                          <a:effectLst/>
                        </a:rPr>
                        <a:t>2</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Language</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PHP</a:t>
                      </a:r>
                      <a:endParaRPr lang="en-US" sz="1200">
                        <a:effectLst/>
                        <a:latin typeface="Times New Roman"/>
                        <a:ea typeface="Times New Roman"/>
                        <a:cs typeface="Times New Roman"/>
                      </a:endParaRPr>
                    </a:p>
                  </a:txBody>
                  <a:tcPr marL="68580" marR="68580" marT="0" marB="0"/>
                </a:tc>
              </a:tr>
              <a:tr h="260985">
                <a:tc>
                  <a:txBody>
                    <a:bodyPr/>
                    <a:lstStyle/>
                    <a:p>
                      <a:pPr marL="0" marR="158750" algn="just">
                        <a:lnSpc>
                          <a:spcPct val="150000"/>
                        </a:lnSpc>
                        <a:spcBef>
                          <a:spcPts val="0"/>
                        </a:spcBef>
                        <a:spcAft>
                          <a:spcPts val="0"/>
                        </a:spcAft>
                      </a:pPr>
                      <a:r>
                        <a:rPr lang="en-US" sz="1200" dirty="0">
                          <a:effectLst/>
                        </a:rPr>
                        <a:t>3</a:t>
                      </a:r>
                      <a:endParaRPr lang="en-US" sz="1200" dirty="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Database</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MYSQL</a:t>
                      </a:r>
                      <a:endParaRPr lang="en-US" sz="1200">
                        <a:effectLst/>
                        <a:latin typeface="Times New Roman"/>
                        <a:ea typeface="Times New Roman"/>
                        <a:cs typeface="Times New Roman"/>
                      </a:endParaRPr>
                    </a:p>
                  </a:txBody>
                  <a:tcPr marL="68580" marR="68580" marT="0" marB="0"/>
                </a:tc>
              </a:tr>
              <a:tr h="260985">
                <a:tc>
                  <a:txBody>
                    <a:bodyPr/>
                    <a:lstStyle/>
                    <a:p>
                      <a:pPr marL="0" marR="158750" algn="just">
                        <a:lnSpc>
                          <a:spcPct val="150000"/>
                        </a:lnSpc>
                        <a:spcBef>
                          <a:spcPts val="0"/>
                        </a:spcBef>
                        <a:spcAft>
                          <a:spcPts val="0"/>
                        </a:spcAft>
                      </a:pPr>
                      <a:r>
                        <a:rPr lang="en-US" sz="1200">
                          <a:effectLst/>
                        </a:rPr>
                        <a:t>4</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IDE</a:t>
                      </a:r>
                      <a:endParaRPr lang="en-US" sz="120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a:effectLst/>
                        </a:rPr>
                        <a:t>Visual Code</a:t>
                      </a:r>
                      <a:endParaRPr lang="en-US" sz="1200">
                        <a:effectLst/>
                        <a:latin typeface="Times New Roman"/>
                        <a:ea typeface="Times New Roman"/>
                        <a:cs typeface="Times New Roman"/>
                      </a:endParaRPr>
                    </a:p>
                  </a:txBody>
                  <a:tcPr marL="68580" marR="68580" marT="0" marB="0"/>
                </a:tc>
              </a:tr>
              <a:tr h="260985">
                <a:tc>
                  <a:txBody>
                    <a:bodyPr/>
                    <a:lstStyle/>
                    <a:p>
                      <a:pPr marL="0" marR="158750" algn="just">
                        <a:lnSpc>
                          <a:spcPct val="150000"/>
                        </a:lnSpc>
                        <a:spcBef>
                          <a:spcPts val="0"/>
                        </a:spcBef>
                        <a:spcAft>
                          <a:spcPts val="0"/>
                        </a:spcAft>
                      </a:pPr>
                      <a:r>
                        <a:rPr lang="en-US" sz="1200" dirty="0">
                          <a:effectLst/>
                        </a:rPr>
                        <a:t>5</a:t>
                      </a:r>
                      <a:endParaRPr lang="en-US" sz="1200" dirty="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dirty="0">
                          <a:effectLst/>
                        </a:rPr>
                        <a:t>Browser</a:t>
                      </a:r>
                      <a:endParaRPr lang="en-US" sz="1200" dirty="0">
                        <a:effectLst/>
                        <a:latin typeface="Times New Roman"/>
                        <a:ea typeface="Times New Roman"/>
                        <a:cs typeface="Times New Roman"/>
                      </a:endParaRPr>
                    </a:p>
                  </a:txBody>
                  <a:tcPr marL="68580" marR="68580" marT="0" marB="0"/>
                </a:tc>
                <a:tc>
                  <a:txBody>
                    <a:bodyPr/>
                    <a:lstStyle/>
                    <a:p>
                      <a:pPr marL="0" marR="158750" algn="just">
                        <a:lnSpc>
                          <a:spcPct val="150000"/>
                        </a:lnSpc>
                        <a:spcBef>
                          <a:spcPts val="0"/>
                        </a:spcBef>
                        <a:spcAft>
                          <a:spcPts val="0"/>
                        </a:spcAft>
                      </a:pPr>
                      <a:r>
                        <a:rPr lang="en-US" sz="1200" dirty="0">
                          <a:effectLst/>
                        </a:rPr>
                        <a:t>Google Chrome</a:t>
                      </a:r>
                      <a:endParaRPr lang="en-US" sz="1200" dirty="0">
                        <a:effectLst/>
                        <a:latin typeface="Times New Roman"/>
                        <a:ea typeface="Times New Roman"/>
                        <a:cs typeface="Times New Roman"/>
                      </a:endParaRPr>
                    </a:p>
                  </a:txBody>
                  <a:tcPr marL="68580" marR="68580" marT="0" marB="0"/>
                </a:tc>
              </a:tr>
            </a:tbl>
          </a:graphicData>
        </a:graphic>
      </p:graphicFrame>
      <p:sp>
        <p:nvSpPr>
          <p:cNvPr id="5" name="Rectangle 1"/>
          <p:cNvSpPr>
            <a:spLocks noChangeArrowheads="1"/>
          </p:cNvSpPr>
          <p:nvPr/>
        </p:nvSpPr>
        <p:spPr bwMode="auto">
          <a:xfrm>
            <a:off x="1566863" y="20558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152400" y="438150"/>
            <a:ext cx="3200400" cy="2819400"/>
          </a:xfrm>
          <a:prstGeom prst="rect">
            <a:avLst/>
          </a:prstGeom>
        </p:spPr>
        <p:txBody>
          <a:bodyPr spcFirstLastPara="1" wrap="square" lIns="0" tIns="0" rIns="0" bIns="0" anchor="ctr" anchorCtr="0">
            <a:noAutofit/>
          </a:bodyPr>
          <a:lstStyle/>
          <a:p>
            <a:pPr lvl="0"/>
            <a:r>
              <a:rPr lang="en-US" u="sng" dirty="0"/>
              <a:t>Designing &amp; </a:t>
            </a:r>
            <a:r>
              <a:rPr lang="en-US" u="sng" dirty="0" smtClean="0"/>
              <a:t>Planning</a:t>
            </a:r>
            <a:r>
              <a:rPr lang="en-US" dirty="0" smtClean="0"/>
              <a:t/>
            </a:r>
            <a:br>
              <a:rPr lang="en-US" dirty="0" smtClean="0"/>
            </a:br>
            <a:r>
              <a:rPr lang="en-US" sz="4000" dirty="0">
                <a:solidFill>
                  <a:srgbClr val="FFFF00"/>
                </a:solidFill>
              </a:rPr>
              <a:t>WATERFALL Model</a:t>
            </a:r>
            <a:endParaRPr sz="4000" dirty="0">
              <a:solidFill>
                <a:srgbClr val="FFFF00"/>
              </a:solidFill>
            </a:endParaRPr>
          </a:p>
        </p:txBody>
      </p:sp>
      <p:cxnSp>
        <p:nvCxnSpPr>
          <p:cNvPr id="264" name="Google Shape;264;p35"/>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35"/>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pic>
        <p:nvPicPr>
          <p:cNvPr id="8" name="image3.png"/>
          <p:cNvPicPr/>
          <p:nvPr/>
        </p:nvPicPr>
        <p:blipFill>
          <a:blip r:embed="rId4" cstate="print"/>
          <a:stretch>
            <a:fillRect/>
          </a:stretch>
        </p:blipFill>
        <p:spPr>
          <a:xfrm>
            <a:off x="3810000" y="0"/>
            <a:ext cx="5334000" cy="47815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152400" y="438150"/>
            <a:ext cx="3200400" cy="2819400"/>
          </a:xfrm>
          <a:prstGeom prst="rect">
            <a:avLst/>
          </a:prstGeom>
        </p:spPr>
        <p:txBody>
          <a:bodyPr spcFirstLastPara="1" wrap="square" lIns="0" tIns="0" rIns="0" bIns="0" anchor="ctr" anchorCtr="0">
            <a:noAutofit/>
          </a:bodyPr>
          <a:lstStyle/>
          <a:p>
            <a:pPr lvl="0"/>
            <a:r>
              <a:rPr lang="en-US" u="sng" dirty="0"/>
              <a:t>Designing &amp; </a:t>
            </a:r>
            <a:r>
              <a:rPr lang="en-US" u="sng" dirty="0" smtClean="0"/>
              <a:t>Planning</a:t>
            </a:r>
            <a:r>
              <a:rPr lang="en-US" dirty="0" smtClean="0"/>
              <a:t/>
            </a:r>
            <a:br>
              <a:rPr lang="en-US" dirty="0" smtClean="0"/>
            </a:br>
            <a:r>
              <a:rPr lang="en-US" sz="4000" dirty="0" smtClean="0">
                <a:solidFill>
                  <a:srgbClr val="FFFF00"/>
                </a:solidFill>
              </a:rPr>
              <a:t>USECASE DIAGRAM</a:t>
            </a:r>
            <a:endParaRPr sz="4000" dirty="0">
              <a:solidFill>
                <a:srgbClr val="FFFF00"/>
              </a:solidFill>
            </a:endParaRPr>
          </a:p>
        </p:txBody>
      </p:sp>
      <p:cxnSp>
        <p:nvCxnSpPr>
          <p:cNvPr id="264" name="Google Shape;264;p35"/>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35"/>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pic>
        <p:nvPicPr>
          <p:cNvPr id="6" name="image5.jpeg"/>
          <p:cNvPicPr/>
          <p:nvPr/>
        </p:nvPicPr>
        <p:blipFill>
          <a:blip r:embed="rId4" cstate="print"/>
          <a:stretch>
            <a:fillRect/>
          </a:stretch>
        </p:blipFill>
        <p:spPr>
          <a:xfrm>
            <a:off x="3787140" y="0"/>
            <a:ext cx="5356860" cy="4781549"/>
          </a:xfrm>
          <a:prstGeom prst="rect">
            <a:avLst/>
          </a:prstGeom>
        </p:spPr>
      </p:pic>
    </p:spTree>
    <p:extLst>
      <p:ext uri="{BB962C8B-B14F-4D97-AF65-F5344CB8AC3E}">
        <p14:creationId xmlns:p14="http://schemas.microsoft.com/office/powerpoint/2010/main" val="540951495"/>
      </p:ext>
    </p:extLst>
  </p:cSld>
  <p:clrMapOvr>
    <a:masterClrMapping/>
  </p:clrMapOvr>
</p:sld>
</file>

<file path=ppt/theme/theme1.xml><?xml version="1.0" encoding="utf-8"?>
<a:theme xmlns:a="http://schemas.openxmlformats.org/drawingml/2006/main"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691</Words>
  <Application>Microsoft Office PowerPoint</Application>
  <PresentationFormat>On-screen Show (16:9)</PresentationFormat>
  <Paragraphs>97</Paragraphs>
  <Slides>20</Slides>
  <Notes>20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Arial</vt:lpstr>
      <vt:lpstr>Proxima Nova Semibold</vt:lpstr>
      <vt:lpstr>NanumGothic ExtraBold</vt:lpstr>
      <vt:lpstr>Abhaya Libre</vt:lpstr>
      <vt:lpstr>Algerian</vt:lpstr>
      <vt:lpstr>Anaheim</vt:lpstr>
      <vt:lpstr>Raleway</vt:lpstr>
      <vt:lpstr>Calibri</vt:lpstr>
      <vt:lpstr>Roboto Condensed Light</vt:lpstr>
      <vt:lpstr>Nanum Gothic</vt:lpstr>
      <vt:lpstr>Times New Roman</vt:lpstr>
      <vt:lpstr>Proxima Nova</vt:lpstr>
      <vt:lpstr>Hotel Chain Company Profile by Slidesgo</vt:lpstr>
      <vt:lpstr>Slidesgo Final Pages</vt:lpstr>
      <vt:lpstr>A Project On   Lakeshore Online Hotel Management System</vt:lpstr>
      <vt:lpstr> A Project On   Lakeshore Online  Hotel Management System  Supervised By: Dhonita Tripura Lecturer Department of CSE RMSTU  Submitted By: MD. AL-Mamun Bhuyian Reg. No : 2015-12-24 </vt:lpstr>
      <vt:lpstr>·04· Requirement Specification</vt:lpstr>
      <vt:lpstr>·01· Introduction</vt:lpstr>
      <vt:lpstr>Existing System   In the existing system, only provides the information about particular hotel and only some of the hotels has possibility to reserve the rooms. The previous system was failure to publish the room’s availability of multiple hotels. And, it is failure to provide defence to admin and user information. </vt:lpstr>
      <vt:lpstr>Proposed System  A Lakeshore Online hotel management system provides the quality service to the end user. This project aims at creating on Hotel Management System which can be used by Admin and Customers. The admin to advise/publish the availability of rooms in different hotels and customers are checking the availability of room in required hotel. Customers should be able to know the availability of the rooms on a particular date to reserve in hotel room. They should be able to reserve the available rooms according to their need in advance. To make their stay comfortable. The Admin hands the booking information of customers. The users can register and log into the system. The administrator will know the details of reservation and daily income.     only provides the information about particular hotel and only some of the hotels has possibility to reserve the rooms. The previous system was failure to publish the room’s availability of multiple hotels. And, it is failure to provide defence to admin and user information.</vt:lpstr>
      <vt:lpstr>Requirement Specification</vt:lpstr>
      <vt:lpstr>Designing &amp; Planning WATERFALL Model</vt:lpstr>
      <vt:lpstr>Designing &amp; Planning USECASE DIAGRAM</vt:lpstr>
      <vt:lpstr>Implementations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LAKESHORE</dc:title>
  <dc:creator>Mamun</dc:creator>
  <cp:lastModifiedBy>Mamun</cp:lastModifiedBy>
  <cp:revision>30</cp:revision>
  <dcterms:modified xsi:type="dcterms:W3CDTF">2022-02-01T06:11:32Z</dcterms:modified>
</cp:coreProperties>
</file>